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71" r:id="rId3"/>
    <p:sldId id="258" r:id="rId4"/>
    <p:sldId id="260" r:id="rId5"/>
    <p:sldId id="263" r:id="rId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00"/>
    <a:srgbClr val="660033"/>
    <a:srgbClr val="FF66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930" y="-4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2" name="副標題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20" name="頁尾版面配置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矩形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9" name="流程圖: 程序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流程圖: 程序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形圖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甜甜圈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標題版面配置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文字版面配置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矩形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71934" y="2852936"/>
            <a:ext cx="7416824" cy="1601344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TW" sz="4000" dirty="0" smtClean="0">
                <a:solidFill>
                  <a:srgbClr val="FF6600"/>
                </a:solidFill>
              </a:rPr>
              <a:t/>
            </a:r>
            <a:br>
              <a:rPr lang="en-US" altLang="zh-TW" sz="4000" dirty="0" smtClean="0">
                <a:solidFill>
                  <a:srgbClr val="FF6600"/>
                </a:solidFill>
              </a:rPr>
            </a:br>
            <a:r>
              <a:rPr lang="en-US" altLang="zh-TW" sz="4000" dirty="0" smtClean="0">
                <a:solidFill>
                  <a:srgbClr val="FF6600"/>
                </a:solidFill>
              </a:rPr>
              <a:t/>
            </a:r>
            <a:br>
              <a:rPr lang="en-US" altLang="zh-TW" sz="4000" dirty="0" smtClean="0">
                <a:solidFill>
                  <a:srgbClr val="FF6600"/>
                </a:solidFill>
              </a:rPr>
            </a:br>
            <a:r>
              <a:rPr lang="en-US" altLang="zh-TW" sz="4000" dirty="0">
                <a:solidFill>
                  <a:srgbClr val="FF6600"/>
                </a:solidFill>
              </a:rPr>
              <a:t/>
            </a:r>
            <a:br>
              <a:rPr lang="en-US" altLang="zh-TW" sz="4000" dirty="0">
                <a:solidFill>
                  <a:srgbClr val="FF6600"/>
                </a:solidFill>
              </a:rPr>
            </a:br>
            <a:r>
              <a:rPr lang="en-US" altLang="zh-TW" sz="4000" dirty="0" smtClean="0">
                <a:solidFill>
                  <a:srgbClr val="FF6600"/>
                </a:solidFill>
              </a:rPr>
              <a:t/>
            </a:r>
            <a:br>
              <a:rPr lang="en-US" altLang="zh-TW" sz="4000" dirty="0" smtClean="0">
                <a:solidFill>
                  <a:srgbClr val="FF6600"/>
                </a:solidFill>
              </a:rPr>
            </a:br>
            <a:r>
              <a:rPr lang="en-US" altLang="zh-TW" sz="4000" dirty="0" smtClean="0">
                <a:solidFill>
                  <a:srgbClr val="FF6600"/>
                </a:solidFill>
              </a:rPr>
              <a:t/>
            </a:r>
            <a:br>
              <a:rPr lang="en-US" altLang="zh-TW" sz="4000" dirty="0" smtClean="0">
                <a:solidFill>
                  <a:srgbClr val="FF6600"/>
                </a:solidFill>
              </a:rPr>
            </a:br>
            <a:r>
              <a:rPr lang="en-US" altLang="zh-TW" sz="4000" dirty="0">
                <a:solidFill>
                  <a:srgbClr val="FF6600"/>
                </a:solidFill>
              </a:rPr>
              <a:t/>
            </a:r>
            <a:br>
              <a:rPr lang="en-US" altLang="zh-TW" sz="4000" dirty="0">
                <a:solidFill>
                  <a:srgbClr val="FF6600"/>
                </a:solidFill>
              </a:rPr>
            </a:br>
            <a:r>
              <a:rPr lang="en-US" altLang="zh-TW" sz="4000" dirty="0" smtClean="0">
                <a:solidFill>
                  <a:srgbClr val="FF6600"/>
                </a:solidFill>
              </a:rPr>
              <a:t/>
            </a:r>
            <a:br>
              <a:rPr lang="en-US" altLang="zh-TW" sz="4000" dirty="0" smtClean="0">
                <a:solidFill>
                  <a:srgbClr val="FF6600"/>
                </a:solidFill>
              </a:rPr>
            </a:br>
            <a:r>
              <a:rPr lang="en-US" altLang="zh-TW" sz="4000" dirty="0">
                <a:solidFill>
                  <a:srgbClr val="FF6600"/>
                </a:solidFill>
              </a:rPr>
              <a:t/>
            </a:r>
            <a:br>
              <a:rPr lang="en-US" altLang="zh-TW" sz="4000" dirty="0">
                <a:solidFill>
                  <a:srgbClr val="FF6600"/>
                </a:solidFill>
              </a:rPr>
            </a:br>
            <a:r>
              <a:rPr lang="en-US" altLang="zh-TW" sz="4000" b="1" dirty="0" smtClean="0">
                <a:solidFill>
                  <a:srgbClr val="FF6600"/>
                </a:solidFill>
                <a:effectLst/>
              </a:rPr>
              <a:t>114</a:t>
            </a:r>
            <a:r>
              <a:rPr lang="zh-TW" altLang="en-US" sz="4000" b="1" dirty="0" smtClean="0">
                <a:solidFill>
                  <a:srgbClr val="FF6600"/>
                </a:solidFill>
                <a:effectLst/>
              </a:rPr>
              <a:t>上學校日報告</a:t>
            </a:r>
            <a:r>
              <a:rPr lang="en-US" altLang="zh-TW" sz="4000" dirty="0" smtClean="0">
                <a:solidFill>
                  <a:srgbClr val="FF6600"/>
                </a:solidFill>
              </a:rPr>
              <a:t/>
            </a:r>
            <a:br>
              <a:rPr lang="en-US" altLang="zh-TW" sz="4000" dirty="0" smtClean="0">
                <a:solidFill>
                  <a:srgbClr val="FF6600"/>
                </a:solidFill>
              </a:rPr>
            </a:br>
            <a:r>
              <a:rPr lang="en-US" altLang="zh-TW" sz="7200" dirty="0" smtClean="0">
                <a:solidFill>
                  <a:srgbClr val="FF6600"/>
                </a:solidFill>
              </a:rPr>
              <a:t/>
            </a:r>
            <a:br>
              <a:rPr lang="en-US" altLang="zh-TW" sz="7200" dirty="0" smtClean="0">
                <a:solidFill>
                  <a:srgbClr val="FF6600"/>
                </a:solidFill>
              </a:rPr>
            </a:br>
            <a:r>
              <a:rPr lang="zh-TW" altLang="en-US" sz="7200" dirty="0">
                <a:solidFill>
                  <a:srgbClr val="FF6600"/>
                </a:solidFill>
              </a:rPr>
              <a:t>六</a:t>
            </a:r>
            <a:r>
              <a:rPr lang="zh-TW" altLang="en-US" sz="7200" dirty="0" smtClean="0">
                <a:solidFill>
                  <a:srgbClr val="FF6600"/>
                </a:solidFill>
              </a:rPr>
              <a:t>年級</a:t>
            </a:r>
            <a:r>
              <a:rPr lang="en-US" altLang="zh-TW" sz="7300" dirty="0">
                <a:solidFill>
                  <a:srgbClr val="FF6600"/>
                </a:solidFill>
              </a:rPr>
              <a:t/>
            </a:r>
            <a:br>
              <a:rPr lang="en-US" altLang="zh-TW" sz="7300" dirty="0">
                <a:solidFill>
                  <a:srgbClr val="FF6600"/>
                </a:solidFill>
              </a:rPr>
            </a:br>
            <a:r>
              <a:rPr lang="zh-TW" altLang="en-US" sz="7300" dirty="0" smtClean="0">
                <a:solidFill>
                  <a:srgbClr val="FF6600"/>
                </a:solidFill>
              </a:rPr>
              <a:t>美術課程</a:t>
            </a:r>
            <a:endParaRPr lang="zh-TW" altLang="en-US" sz="7300" dirty="0">
              <a:solidFill>
                <a:srgbClr val="FF6600"/>
              </a:solidFill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5796136" y="5373216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 smtClean="0">
                <a:solidFill>
                  <a:schemeClr val="bg1">
                    <a:lumMod val="50000"/>
                  </a:schemeClr>
                </a:solidFill>
              </a:rPr>
              <a:t>教師 </a:t>
            </a:r>
            <a:r>
              <a:rPr lang="en-US" altLang="zh-TW" sz="2800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zh-TW" altLang="en-US" sz="2800" dirty="0" smtClean="0">
                <a:solidFill>
                  <a:schemeClr val="bg1">
                    <a:lumMod val="50000"/>
                  </a:schemeClr>
                </a:solidFill>
              </a:rPr>
              <a:t> 秦志潔</a:t>
            </a:r>
            <a:endParaRPr lang="zh-TW" alt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33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486" y="1196752"/>
            <a:ext cx="1855470" cy="2448272"/>
          </a:xfrm>
          <a:prstGeom prst="rect">
            <a:avLst/>
          </a:prstGeom>
        </p:spPr>
      </p:pic>
      <p:sp>
        <p:nvSpPr>
          <p:cNvPr id="5" name="副標題 2"/>
          <p:cNvSpPr txBox="1">
            <a:spLocks/>
          </p:cNvSpPr>
          <p:nvPr/>
        </p:nvSpPr>
        <p:spPr>
          <a:xfrm>
            <a:off x="3995936" y="2132856"/>
            <a:ext cx="4534272" cy="3936046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 marL="82296" indent="0">
              <a:lnSpc>
                <a:spcPts val="4500"/>
              </a:lnSpc>
              <a:buNone/>
            </a:pPr>
            <a:r>
              <a:rPr lang="zh-TW" altLang="en-US" sz="12800" dirty="0" smtClean="0">
                <a:latin typeface="標楷體" pitchFamily="65" charset="-120"/>
                <a:ea typeface="標楷體" pitchFamily="65" charset="-120"/>
              </a:rPr>
              <a:t>大家好</a:t>
            </a:r>
            <a:r>
              <a:rPr lang="en-US" altLang="zh-TW" sz="12800" dirty="0" smtClean="0">
                <a:latin typeface="標楷體" pitchFamily="65" charset="-120"/>
                <a:ea typeface="標楷體" pitchFamily="65" charset="-120"/>
              </a:rPr>
              <a:t>!</a:t>
            </a:r>
          </a:p>
          <a:p>
            <a:pPr marL="82296" indent="0">
              <a:lnSpc>
                <a:spcPts val="4500"/>
              </a:lnSpc>
              <a:buNone/>
            </a:pPr>
            <a:r>
              <a:rPr lang="zh-TW" altLang="en-US" sz="12800" dirty="0" smtClean="0">
                <a:latin typeface="標楷體" pitchFamily="65" charset="-120"/>
                <a:ea typeface="標楷體" pitchFamily="65" charset="-120"/>
              </a:rPr>
              <a:t>秦老師今天去參加國中兒子的學校日，若有任何疑問可請導師代為轉達，我會再為大家解答喔</a:t>
            </a:r>
            <a:r>
              <a:rPr lang="en-US" altLang="zh-TW" sz="12800" dirty="0" smtClean="0">
                <a:latin typeface="標楷體" pitchFamily="65" charset="-120"/>
                <a:ea typeface="標楷體" pitchFamily="65" charset="-120"/>
              </a:rPr>
              <a:t>!</a:t>
            </a:r>
          </a:p>
          <a:p>
            <a:pPr>
              <a:lnSpc>
                <a:spcPts val="6500"/>
              </a:lnSpc>
            </a:pP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5700" dirty="0" smtClean="0"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03003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87624" y="692696"/>
            <a:ext cx="7488832" cy="5400600"/>
          </a:xfrm>
        </p:spPr>
        <p:txBody>
          <a:bodyPr>
            <a:normAutofit fontScale="25000" lnSpcReduction="20000"/>
          </a:bodyPr>
          <a:lstStyle/>
          <a:p>
            <a:pPr indent="152400" algn="just"/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◎美術</a:t>
            </a:r>
            <a:r>
              <a:rPr lang="zh-TW" altLang="en-US" sz="12800" b="1" kern="100" dirty="0">
                <a:solidFill>
                  <a:srgbClr val="FF0000"/>
                </a:solidFill>
                <a:latin typeface="Times New Roman"/>
                <a:ea typeface="標楷體"/>
              </a:rPr>
              <a:t>自備</a:t>
            </a:r>
            <a:r>
              <a:rPr lang="zh-TW" altLang="en-US" sz="12800" b="1" kern="100" dirty="0" smtClean="0">
                <a:solidFill>
                  <a:srgbClr val="FF0000"/>
                </a:solidFill>
                <a:latin typeface="Times New Roman"/>
                <a:ea typeface="標楷體"/>
              </a:rPr>
              <a:t>用具紙本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已貼在聯絡簿，電</a:t>
            </a:r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 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   子檔亦</a:t>
            </a:r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放置校網中的</a:t>
            </a:r>
            <a:r>
              <a:rPr lang="zh-TW" altLang="en-US" sz="12800" b="1" kern="100" dirty="0">
                <a:solidFill>
                  <a:srgbClr val="FF0000"/>
                </a:solidFill>
                <a:latin typeface="Times New Roman"/>
                <a:ea typeface="標楷體"/>
              </a:rPr>
              <a:t>藝文學習網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提供 </a:t>
            </a:r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 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   家長查詢</a:t>
            </a:r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。</a:t>
            </a:r>
            <a:endParaRPr lang="en-US" altLang="zh-TW" sz="12800" b="1" kern="100" dirty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endParaRPr lang="en-US" altLang="zh-TW" sz="12800" b="1" kern="100" dirty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◎若</a:t>
            </a:r>
            <a:r>
              <a:rPr lang="zh-TW" altLang="en-US" sz="12800" b="1" kern="100" dirty="0" smtClean="0">
                <a:solidFill>
                  <a:srgbClr val="FF0000"/>
                </a:solidFill>
                <a:latin typeface="Times New Roman"/>
                <a:ea typeface="標楷體"/>
              </a:rPr>
              <a:t>前一學年的用具無損壞，可以不必</a:t>
            </a:r>
            <a:endParaRPr lang="en-US" altLang="zh-TW" sz="12800" b="1" kern="100" dirty="0" smtClean="0">
              <a:solidFill>
                <a:srgbClr val="FF0000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rgbClr val="FF0000"/>
                </a:solidFill>
                <a:latin typeface="Times New Roman"/>
                <a:ea typeface="標楷體"/>
              </a:rPr>
              <a:t> </a:t>
            </a:r>
            <a:r>
              <a:rPr lang="zh-TW" altLang="en-US" sz="12800" b="1" kern="100" dirty="0" smtClean="0">
                <a:solidFill>
                  <a:srgbClr val="FF0000"/>
                </a:solidFill>
                <a:latin typeface="Times New Roman"/>
                <a:ea typeface="標楷體"/>
              </a:rPr>
              <a:t>   重新購買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，但</a:t>
            </a:r>
            <a:r>
              <a:rPr lang="zh-TW" altLang="en-US" sz="12800" b="1" kern="100" dirty="0" smtClean="0">
                <a:solidFill>
                  <a:srgbClr val="FF0000"/>
                </a:solidFill>
                <a:latin typeface="Times New Roman"/>
                <a:ea typeface="標楷體"/>
              </a:rPr>
              <a:t>請協助孩子檢查用具是</a:t>
            </a:r>
            <a:endParaRPr lang="en-US" altLang="zh-TW" sz="12800" b="1" kern="100" dirty="0" smtClean="0">
              <a:solidFill>
                <a:srgbClr val="FF0000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rgbClr val="FF0000"/>
                </a:solidFill>
                <a:latin typeface="Times New Roman"/>
                <a:ea typeface="標楷體"/>
              </a:rPr>
              <a:t> </a:t>
            </a:r>
            <a:r>
              <a:rPr lang="zh-TW" altLang="en-US" sz="12800" b="1" kern="100" dirty="0" smtClean="0">
                <a:solidFill>
                  <a:srgbClr val="FF0000"/>
                </a:solidFill>
                <a:latin typeface="Times New Roman"/>
                <a:ea typeface="標楷體"/>
              </a:rPr>
              <a:t>   否需要汰換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。</a:t>
            </a:r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◎六年級課程以畢業創作為主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，書法課</a:t>
            </a:r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 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   程暫停，故</a:t>
            </a:r>
            <a:r>
              <a:rPr lang="zh-TW" altLang="en-US" sz="12800" b="1" kern="100" dirty="0" smtClean="0">
                <a:solidFill>
                  <a:srgbClr val="FF0000"/>
                </a:solidFill>
                <a:latin typeface="Times New Roman"/>
                <a:ea typeface="標楷體"/>
              </a:rPr>
              <a:t>不用帶毛筆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到校。</a:t>
            </a:r>
            <a:endParaRPr lang="en-US" altLang="zh-TW" sz="12800" b="1" kern="100" dirty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endParaRPr lang="en-US" altLang="zh-TW" sz="12800" b="1" kern="100" dirty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endParaRPr lang="en-US" altLang="zh-TW" sz="40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/>
            <a:r>
              <a:rPr lang="en-US" altLang="zh-TW" sz="7200" kern="1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endParaRPr lang="en-US" altLang="zh-TW" sz="7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base"/>
            <a:endParaRPr lang="en-US" altLang="zh-TW" sz="8000" b="1" dirty="0" smtClean="0"/>
          </a:p>
          <a:p>
            <a:pPr marL="304800" indent="-152400" algn="just">
              <a:spcAft>
                <a:spcPts val="0"/>
              </a:spcAft>
            </a:pPr>
            <a:r>
              <a:rPr lang="zh-TW" altLang="en-US" sz="3200" kern="100" dirty="0" smtClean="0">
                <a:solidFill>
                  <a:schemeClr val="tx1"/>
                </a:solidFill>
                <a:latin typeface="Times New Roman"/>
              </a:rPr>
              <a:t>  </a:t>
            </a:r>
            <a:endParaRPr lang="en-US" altLang="zh-TW" sz="3200" kern="100" dirty="0" smtClean="0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4139952" y="6237312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dirty="0" smtClean="0"/>
              <a:t>114</a:t>
            </a:r>
            <a:r>
              <a:rPr lang="zh-TW" altLang="en-US" dirty="0" smtClean="0"/>
              <a:t>上</a:t>
            </a:r>
            <a:r>
              <a:rPr lang="zh-TW" altLang="en-US" dirty="0"/>
              <a:t>學期</a:t>
            </a:r>
            <a:r>
              <a:rPr lang="zh-TW" altLang="en-US" dirty="0" smtClean="0"/>
              <a:t>美術科學校日報告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25359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403648" y="548680"/>
            <a:ext cx="7498733" cy="5616624"/>
          </a:xfrm>
        </p:spPr>
        <p:txBody>
          <a:bodyPr>
            <a:normAutofit fontScale="25000" lnSpcReduction="20000"/>
          </a:bodyPr>
          <a:lstStyle/>
          <a:p>
            <a:pPr indent="152400" algn="l">
              <a:spcAft>
                <a:spcPts val="0"/>
              </a:spcAft>
            </a:pPr>
            <a:endParaRPr lang="en-US" altLang="zh-TW" sz="3600" b="1" kern="100" dirty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ctr">
              <a:spcAft>
                <a:spcPts val="0"/>
              </a:spcAft>
            </a:pPr>
            <a:r>
              <a:rPr lang="zh-TW" altLang="zh-TW" sz="192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評量方式</a:t>
            </a:r>
            <a:endParaRPr lang="en-US" altLang="zh-TW" sz="192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ctr">
              <a:spcAft>
                <a:spcPts val="0"/>
              </a:spcAft>
            </a:pPr>
            <a:endParaRPr lang="zh-TW" altLang="zh-TW" sz="12800" b="1" kern="100" dirty="0">
              <a:solidFill>
                <a:schemeClr val="tx1"/>
              </a:solidFill>
              <a:latin typeface="Times New Roman"/>
            </a:endParaRPr>
          </a:p>
          <a:p>
            <a:pPr lvl="0">
              <a:lnSpc>
                <a:spcPts val="4320"/>
              </a:lnSpc>
            </a:pPr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◎</a:t>
            </a:r>
            <a:r>
              <a:rPr lang="zh-TW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創作表現佔總成績</a:t>
            </a:r>
            <a:r>
              <a:rPr lang="en-US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60</a:t>
            </a:r>
            <a:r>
              <a:rPr lang="zh-TW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﹪。</a:t>
            </a:r>
            <a:endParaRPr lang="zh-TW" altLang="zh-TW" sz="12800" b="1" kern="100" dirty="0">
              <a:solidFill>
                <a:schemeClr val="tx1"/>
              </a:solidFill>
              <a:latin typeface="Times New Roman"/>
            </a:endParaRPr>
          </a:p>
          <a:p>
            <a:pPr lvl="0">
              <a:lnSpc>
                <a:spcPts val="4320"/>
              </a:lnSpc>
            </a:pPr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◎</a:t>
            </a:r>
            <a:r>
              <a:rPr lang="zh-TW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學習態度、上課秩序佔總成績</a:t>
            </a:r>
            <a:r>
              <a:rPr lang="en-US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40</a:t>
            </a:r>
            <a:r>
              <a:rPr lang="zh-TW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﹪。</a:t>
            </a:r>
            <a:endParaRPr lang="zh-TW" altLang="zh-TW" sz="12800" b="1" kern="100" dirty="0">
              <a:solidFill>
                <a:schemeClr val="tx1"/>
              </a:solidFill>
              <a:latin typeface="Times New Roman"/>
            </a:endParaRPr>
          </a:p>
          <a:p>
            <a:pPr lvl="0">
              <a:lnSpc>
                <a:spcPts val="4320"/>
              </a:lnSpc>
            </a:pPr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◎</a:t>
            </a:r>
            <a:r>
              <a:rPr lang="zh-TW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自備用具未帶</a:t>
            </a:r>
            <a:r>
              <a:rPr lang="zh-TW" altLang="en-US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者</a:t>
            </a:r>
            <a:r>
              <a:rPr lang="zh-TW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，累積</a:t>
            </a:r>
            <a:r>
              <a:rPr lang="zh-TW" altLang="en-US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每滿</a:t>
            </a:r>
            <a:r>
              <a:rPr lang="zh-TW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三次，</a:t>
            </a:r>
            <a:endParaRPr lang="en-US" altLang="zh-TW" sz="12800" b="1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endParaRPr>
          </a:p>
          <a:p>
            <a:pPr lvl="0">
              <a:lnSpc>
                <a:spcPts val="4320"/>
              </a:lnSpc>
            </a:pPr>
            <a:r>
              <a:rPr lang="zh-TW" altLang="en-US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扣學期總平均</a:t>
            </a:r>
            <a:r>
              <a:rPr lang="en-US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分。</a:t>
            </a:r>
            <a:endParaRPr lang="zh-TW" altLang="zh-TW" sz="12800" b="1" kern="100" dirty="0">
              <a:solidFill>
                <a:schemeClr val="tx1"/>
              </a:solidFill>
              <a:latin typeface="Times New Roman"/>
            </a:endParaRPr>
          </a:p>
          <a:p>
            <a:pPr lvl="0">
              <a:lnSpc>
                <a:spcPts val="4320"/>
              </a:lnSpc>
            </a:pPr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◎</a:t>
            </a:r>
            <a:r>
              <a:rPr lang="zh-TW" altLang="en-US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美術作品成績最高</a:t>
            </a:r>
            <a:r>
              <a:rPr lang="en-US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95</a:t>
            </a:r>
            <a:r>
              <a:rPr lang="zh-TW" altLang="en-US" sz="12800" b="1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分。</a:t>
            </a:r>
            <a:endParaRPr lang="en-US" altLang="zh-TW" sz="12800" b="1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endParaRPr>
          </a:p>
          <a:p>
            <a:pPr lvl="0"/>
            <a:endParaRPr lang="en-US" altLang="zh-TW" sz="36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endParaRPr lang="zh-TW" altLang="en-US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4149853" y="6237312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dirty="0" smtClean="0"/>
              <a:t>114</a:t>
            </a:r>
            <a:r>
              <a:rPr lang="zh-TW" altLang="en-US" dirty="0" smtClean="0"/>
              <a:t>上</a:t>
            </a:r>
            <a:r>
              <a:rPr lang="zh-TW" altLang="en-US" dirty="0"/>
              <a:t>學期美術科學校日報告</a:t>
            </a:r>
          </a:p>
        </p:txBody>
      </p:sp>
    </p:spTree>
    <p:extLst>
      <p:ext uri="{BB962C8B-B14F-4D97-AF65-F5344CB8AC3E}">
        <p14:creationId xmlns:p14="http://schemas.microsoft.com/office/powerpoint/2010/main" val="149547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15616" y="2132856"/>
            <a:ext cx="7846640" cy="3384376"/>
          </a:xfrm>
        </p:spPr>
        <p:txBody>
          <a:bodyPr>
            <a:normAutofit fontScale="85000" lnSpcReduction="10000"/>
          </a:bodyPr>
          <a:lstStyle/>
          <a:p>
            <a:endParaRPr lang="en-US" altLang="zh-TW" sz="4000" dirty="0"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9600" dirty="0">
                <a:latin typeface="標楷體" pitchFamily="65" charset="-120"/>
                <a:ea typeface="標楷體" pitchFamily="65" charset="-120"/>
              </a:rPr>
              <a:t>感謝大家的配合</a:t>
            </a:r>
            <a:endParaRPr lang="en-US" altLang="zh-TW" sz="9600" dirty="0">
              <a:latin typeface="標楷體" pitchFamily="65" charset="-120"/>
              <a:ea typeface="標楷體" pitchFamily="65" charset="-120"/>
            </a:endParaRPr>
          </a:p>
          <a:p>
            <a:pPr algn="ctr"/>
            <a:endParaRPr lang="en-US" altLang="zh-TW" sz="60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57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3200" dirty="0">
              <a:latin typeface="標楷體" pitchFamily="65" charset="-120"/>
              <a:ea typeface="標楷體" pitchFamily="65" charset="-120"/>
            </a:endParaRPr>
          </a:p>
          <a:p>
            <a:endParaRPr lang="zh-TW" altLang="en-US" sz="32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7899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夏至">
  <a:themeElements>
    <a:clrScheme name="地平線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夏至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夏至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1482</TotalTime>
  <Words>184</Words>
  <Application>Microsoft Office PowerPoint</Application>
  <PresentationFormat>如螢幕大小 (4:3)</PresentationFormat>
  <Paragraphs>37</Paragraphs>
  <Slides>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6" baseType="lpstr">
      <vt:lpstr>夏至</vt:lpstr>
      <vt:lpstr>        114上學校日報告  六年級 美術課程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9/1學校日視覺藝術報告</dc:title>
  <dc:creator>user</dc:creator>
  <cp:lastModifiedBy>User</cp:lastModifiedBy>
  <cp:revision>132</cp:revision>
  <dcterms:created xsi:type="dcterms:W3CDTF">2012-08-28T06:17:29Z</dcterms:created>
  <dcterms:modified xsi:type="dcterms:W3CDTF">2025-09-03T02:13:38Z</dcterms:modified>
</cp:coreProperties>
</file>