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g+yQ9upRTsRggsAIN6JO3SsVhu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1" d="100"/>
          <a:sy n="51" d="100"/>
        </p:scale>
        <p:origin x="-2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66262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eurl.cc/9nbV98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tea42@kjes.tp.edu.t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55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85" name="Google Shape;85;p1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6" name="Google Shape;86;p1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8" name="Google Shape;88;p1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89" name="Google Shape;89;p1"/>
          <p:cNvGrpSpPr/>
          <p:nvPr/>
        </p:nvGrpSpPr>
        <p:grpSpPr>
          <a:xfrm>
            <a:off x="1996171" y="1103046"/>
            <a:ext cx="14542788" cy="8080907"/>
            <a:chOff x="0" y="0"/>
            <a:chExt cx="19390384" cy="10774543"/>
          </a:xfrm>
        </p:grpSpPr>
        <p:sp>
          <p:nvSpPr>
            <p:cNvPr id="90" name="Google Shape;90;p1"/>
            <p:cNvSpPr/>
            <p:nvPr/>
          </p:nvSpPr>
          <p:spPr>
            <a:xfrm rot="-5400000">
              <a:off x="3249637" y="-3249637"/>
              <a:ext cx="10774543" cy="17273817"/>
            </a:xfrm>
            <a:custGeom>
              <a:avLst/>
              <a:gdLst/>
              <a:ahLst/>
              <a:cxnLst/>
              <a:rect l="l" t="t" r="r" b="b"/>
              <a:pathLst>
                <a:path w="10774543" h="17273817" extrusionOk="0">
                  <a:moveTo>
                    <a:pt x="0" y="0"/>
                  </a:moveTo>
                  <a:lnTo>
                    <a:pt x="10774543" y="0"/>
                  </a:lnTo>
                  <a:lnTo>
                    <a:pt x="10774543" y="17273817"/>
                  </a:lnTo>
                  <a:lnTo>
                    <a:pt x="0" y="172738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91" name="Google Shape;91;p1"/>
            <p:cNvSpPr/>
            <p:nvPr/>
          </p:nvSpPr>
          <p:spPr>
            <a:xfrm rot="-5400000">
              <a:off x="5366204" y="-3249637"/>
              <a:ext cx="10774543" cy="17273817"/>
            </a:xfrm>
            <a:custGeom>
              <a:avLst/>
              <a:gdLst/>
              <a:ahLst/>
              <a:cxnLst/>
              <a:rect l="l" t="t" r="r" b="b"/>
              <a:pathLst>
                <a:path w="10774543" h="17273817" extrusionOk="0">
                  <a:moveTo>
                    <a:pt x="0" y="0"/>
                  </a:moveTo>
                  <a:lnTo>
                    <a:pt x="10774543" y="0"/>
                  </a:lnTo>
                  <a:lnTo>
                    <a:pt x="10774543" y="17273817"/>
                  </a:lnTo>
                  <a:lnTo>
                    <a:pt x="0" y="172738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2" name="Google Shape;92;p1"/>
          <p:cNvSpPr txBox="1"/>
          <p:nvPr/>
        </p:nvSpPr>
        <p:spPr>
          <a:xfrm>
            <a:off x="2649888" y="2910631"/>
            <a:ext cx="12988225" cy="369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9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114學年度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9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四年級自然科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814808" y="6907879"/>
            <a:ext cx="8365333" cy="12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46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周南老師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4" name="Google Shape;94;p1"/>
          <p:cNvSpPr/>
          <p:nvPr/>
        </p:nvSpPr>
        <p:spPr>
          <a:xfrm rot="-3735088">
            <a:off x="-1981279" y="5909449"/>
            <a:ext cx="5327517" cy="2431285"/>
          </a:xfrm>
          <a:custGeom>
            <a:avLst/>
            <a:gdLst/>
            <a:ahLst/>
            <a:cxnLst/>
            <a:rect l="l" t="t" r="r" b="b"/>
            <a:pathLst>
              <a:path w="5327517" h="2431285" extrusionOk="0">
                <a:moveTo>
                  <a:pt x="0" y="0"/>
                </a:moveTo>
                <a:lnTo>
                  <a:pt x="5327516" y="0"/>
                </a:lnTo>
                <a:lnTo>
                  <a:pt x="5327516" y="2431285"/>
                </a:lnTo>
                <a:lnTo>
                  <a:pt x="0" y="24312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 rot="5752137">
            <a:off x="-2130845" y="-3011945"/>
            <a:ext cx="7609358" cy="6668565"/>
          </a:xfrm>
          <a:custGeom>
            <a:avLst/>
            <a:gdLst/>
            <a:ahLst/>
            <a:cxnLst/>
            <a:rect l="l" t="t" r="r" b="b"/>
            <a:pathLst>
              <a:path w="7609358" h="6668565" extrusionOk="0">
                <a:moveTo>
                  <a:pt x="0" y="0"/>
                </a:moveTo>
                <a:lnTo>
                  <a:pt x="7609358" y="0"/>
                </a:lnTo>
                <a:lnTo>
                  <a:pt x="7609358" y="6668564"/>
                </a:lnTo>
                <a:lnTo>
                  <a:pt x="0" y="6668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 rot="-8608268">
            <a:off x="16361280" y="4955654"/>
            <a:ext cx="3297662" cy="4823708"/>
          </a:xfrm>
          <a:custGeom>
            <a:avLst/>
            <a:gdLst/>
            <a:ahLst/>
            <a:cxnLst/>
            <a:rect l="l" t="t" r="r" b="b"/>
            <a:pathLst>
              <a:path w="3297662" h="4823708" extrusionOk="0">
                <a:moveTo>
                  <a:pt x="0" y="0"/>
                </a:moveTo>
                <a:lnTo>
                  <a:pt x="3297662" y="0"/>
                </a:lnTo>
                <a:lnTo>
                  <a:pt x="3297662" y="4823708"/>
                </a:lnTo>
                <a:lnTo>
                  <a:pt x="0" y="482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 rot="-7515516">
            <a:off x="13667804" y="-2105368"/>
            <a:ext cx="6789768" cy="5616990"/>
          </a:xfrm>
          <a:custGeom>
            <a:avLst/>
            <a:gdLst/>
            <a:ahLst/>
            <a:cxnLst/>
            <a:rect l="l" t="t" r="r" b="b"/>
            <a:pathLst>
              <a:path w="6789768" h="5616990" extrusionOk="0">
                <a:moveTo>
                  <a:pt x="0" y="0"/>
                </a:moveTo>
                <a:lnTo>
                  <a:pt x="6789768" y="0"/>
                </a:lnTo>
                <a:lnTo>
                  <a:pt x="6789768" y="5616990"/>
                </a:lnTo>
                <a:lnTo>
                  <a:pt x="0" y="56169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>
            <a:off x="11595479" y="8685131"/>
            <a:ext cx="3654100" cy="3142526"/>
          </a:xfrm>
          <a:custGeom>
            <a:avLst/>
            <a:gdLst/>
            <a:ahLst/>
            <a:cxnLst/>
            <a:rect l="l" t="t" r="r" b="b"/>
            <a:pathLst>
              <a:path w="3654100" h="3142526" extrusionOk="0">
                <a:moveTo>
                  <a:pt x="0" y="0"/>
                </a:moveTo>
                <a:lnTo>
                  <a:pt x="3654100" y="0"/>
                </a:lnTo>
                <a:lnTo>
                  <a:pt x="3654100" y="3142526"/>
                </a:lnTo>
                <a:lnTo>
                  <a:pt x="0" y="3142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>
            <a:off x="13386941" y="6501535"/>
            <a:ext cx="5722285" cy="5087632"/>
          </a:xfrm>
          <a:custGeom>
            <a:avLst/>
            <a:gdLst/>
            <a:ahLst/>
            <a:cxnLst/>
            <a:rect l="l" t="t" r="r" b="b"/>
            <a:pathLst>
              <a:path w="5722285" h="5087632" extrusionOk="0">
                <a:moveTo>
                  <a:pt x="0" y="0"/>
                </a:moveTo>
                <a:lnTo>
                  <a:pt x="5722285" y="0"/>
                </a:lnTo>
                <a:lnTo>
                  <a:pt x="5722285" y="5087632"/>
                </a:lnTo>
                <a:lnTo>
                  <a:pt x="0" y="50876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 rot="1806139">
            <a:off x="-785333" y="6995044"/>
            <a:ext cx="7264343" cy="5335990"/>
          </a:xfrm>
          <a:custGeom>
            <a:avLst/>
            <a:gdLst/>
            <a:ahLst/>
            <a:cxnLst/>
            <a:rect l="l" t="t" r="r" b="b"/>
            <a:pathLst>
              <a:path w="7264343" h="5335990" extrusionOk="0">
                <a:moveTo>
                  <a:pt x="0" y="0"/>
                </a:moveTo>
                <a:lnTo>
                  <a:pt x="7264343" y="0"/>
                </a:lnTo>
                <a:lnTo>
                  <a:pt x="7264343" y="5335989"/>
                </a:lnTo>
                <a:lnTo>
                  <a:pt x="0" y="5335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 rot="106033">
            <a:off x="-619674" y="6556845"/>
            <a:ext cx="3392588" cy="4846554"/>
          </a:xfrm>
          <a:custGeom>
            <a:avLst/>
            <a:gdLst/>
            <a:ahLst/>
            <a:cxnLst/>
            <a:rect l="l" t="t" r="r" b="b"/>
            <a:pathLst>
              <a:path w="3392588" h="4846554" extrusionOk="0">
                <a:moveTo>
                  <a:pt x="0" y="0"/>
                </a:moveTo>
                <a:lnTo>
                  <a:pt x="3392588" y="0"/>
                </a:lnTo>
                <a:lnTo>
                  <a:pt x="3392588" y="4846554"/>
                </a:lnTo>
                <a:lnTo>
                  <a:pt x="0" y="4846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1"/>
          <p:cNvSpPr/>
          <p:nvPr/>
        </p:nvSpPr>
        <p:spPr>
          <a:xfrm rot="-1323996">
            <a:off x="3380119" y="249090"/>
            <a:ext cx="2150580" cy="1192594"/>
          </a:xfrm>
          <a:custGeom>
            <a:avLst/>
            <a:gdLst/>
            <a:ahLst/>
            <a:cxnLst/>
            <a:rect l="l" t="t" r="r" b="b"/>
            <a:pathLst>
              <a:path w="2150580" h="1192594" extrusionOk="0">
                <a:moveTo>
                  <a:pt x="0" y="0"/>
                </a:moveTo>
                <a:lnTo>
                  <a:pt x="2150580" y="0"/>
                </a:lnTo>
                <a:lnTo>
                  <a:pt x="2150580" y="1192594"/>
                </a:lnTo>
                <a:lnTo>
                  <a:pt x="0" y="1192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 rot="-2781437">
            <a:off x="16514360" y="325560"/>
            <a:ext cx="2273772" cy="2277914"/>
          </a:xfrm>
          <a:custGeom>
            <a:avLst/>
            <a:gdLst/>
            <a:ahLst/>
            <a:cxnLst/>
            <a:rect l="l" t="t" r="r" b="b"/>
            <a:pathLst>
              <a:path w="2273772" h="2277914" extrusionOk="0">
                <a:moveTo>
                  <a:pt x="0" y="0"/>
                </a:moveTo>
                <a:lnTo>
                  <a:pt x="2273772" y="0"/>
                </a:lnTo>
                <a:lnTo>
                  <a:pt x="2273772" y="2277914"/>
                </a:lnTo>
                <a:lnTo>
                  <a:pt x="0" y="22779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" name="Google Shape;104;p1"/>
          <p:cNvSpPr/>
          <p:nvPr/>
        </p:nvSpPr>
        <p:spPr>
          <a:xfrm rot="928475">
            <a:off x="-412091" y="740111"/>
            <a:ext cx="2189139" cy="1448812"/>
          </a:xfrm>
          <a:custGeom>
            <a:avLst/>
            <a:gdLst/>
            <a:ahLst/>
            <a:cxnLst/>
            <a:rect l="l" t="t" r="r" b="b"/>
            <a:pathLst>
              <a:path w="2189139" h="1448812" extrusionOk="0">
                <a:moveTo>
                  <a:pt x="0" y="0"/>
                </a:moveTo>
                <a:lnTo>
                  <a:pt x="2189140" y="0"/>
                </a:lnTo>
                <a:lnTo>
                  <a:pt x="2189140" y="1448812"/>
                </a:lnTo>
                <a:lnTo>
                  <a:pt x="0" y="1448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55F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110" name="Google Shape;110;p2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1" name="Google Shape;111;p2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2" name="Google Shape;112;p2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3" name="Google Shape;113;p2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14" name="Google Shape;114;p2"/>
          <p:cNvSpPr/>
          <p:nvPr/>
        </p:nvSpPr>
        <p:spPr>
          <a:xfrm rot="-5400000">
            <a:off x="795391" y="107555"/>
            <a:ext cx="8080907" cy="10071887"/>
          </a:xfrm>
          <a:custGeom>
            <a:avLst/>
            <a:gdLst/>
            <a:ahLst/>
            <a:cxnLst/>
            <a:rect l="l" t="t" r="r" b="b"/>
            <a:pathLst>
              <a:path w="8080907" h="12955363" extrusionOk="0">
                <a:moveTo>
                  <a:pt x="0" y="0"/>
                </a:moveTo>
                <a:lnTo>
                  <a:pt x="8080907" y="0"/>
                </a:lnTo>
                <a:lnTo>
                  <a:pt x="8080907" y="12955362"/>
                </a:lnTo>
                <a:lnTo>
                  <a:pt x="0" y="12955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15" name="Google Shape;115;p2"/>
          <p:cNvGrpSpPr/>
          <p:nvPr/>
        </p:nvGrpSpPr>
        <p:grpSpPr>
          <a:xfrm>
            <a:off x="10495825" y="1103046"/>
            <a:ext cx="6580619" cy="6580619"/>
            <a:chOff x="0" y="0"/>
            <a:chExt cx="8774159" cy="8774159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8774159" cy="8774159"/>
            </a:xfrm>
            <a:custGeom>
              <a:avLst/>
              <a:gdLst/>
              <a:ahLst/>
              <a:cxnLst/>
              <a:rect l="l" t="t" r="r" b="b"/>
              <a:pathLst>
                <a:path w="8774159" h="8774159" extrusionOk="0">
                  <a:moveTo>
                    <a:pt x="0" y="0"/>
                  </a:moveTo>
                  <a:lnTo>
                    <a:pt x="8774159" y="0"/>
                  </a:lnTo>
                  <a:lnTo>
                    <a:pt x="8774159" y="8774159"/>
                  </a:lnTo>
                  <a:lnTo>
                    <a:pt x="0" y="87741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7" name="Google Shape;117;p2"/>
            <p:cNvSpPr/>
            <p:nvPr/>
          </p:nvSpPr>
          <p:spPr>
            <a:xfrm>
              <a:off x="696690" y="683222"/>
              <a:ext cx="7380778" cy="7407715"/>
            </a:xfrm>
            <a:custGeom>
              <a:avLst/>
              <a:gdLst/>
              <a:ahLst/>
              <a:cxnLst/>
              <a:rect l="l" t="t" r="r" b="b"/>
              <a:pathLst>
                <a:path w="7380778" h="7407715" extrusionOk="0">
                  <a:moveTo>
                    <a:pt x="0" y="0"/>
                  </a:moveTo>
                  <a:lnTo>
                    <a:pt x="7380779" y="0"/>
                  </a:lnTo>
                  <a:lnTo>
                    <a:pt x="7380779" y="7407715"/>
                  </a:lnTo>
                  <a:lnTo>
                    <a:pt x="0" y="74077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18" name="Google Shape;118;p2"/>
            <p:cNvGrpSpPr/>
            <p:nvPr/>
          </p:nvGrpSpPr>
          <p:grpSpPr>
            <a:xfrm>
              <a:off x="963838" y="1985598"/>
              <a:ext cx="6846483" cy="4695435"/>
              <a:chOff x="0" y="-19050"/>
              <a:chExt cx="1212933" cy="831850"/>
            </a:xfrm>
          </p:grpSpPr>
          <p:sp>
            <p:nvSpPr>
              <p:cNvPr id="119" name="Google Shape;119;p2"/>
              <p:cNvSpPr/>
              <p:nvPr/>
            </p:nvSpPr>
            <p:spPr>
              <a:xfrm>
                <a:off x="0" y="0"/>
                <a:ext cx="121293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933" h="812800" extrusionOk="0">
                    <a:moveTo>
                      <a:pt x="0" y="0"/>
                    </a:moveTo>
                    <a:lnTo>
                      <a:pt x="1212933" y="0"/>
                    </a:lnTo>
                    <a:lnTo>
                      <a:pt x="1212933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EAE5C2"/>
              </a:solidFill>
              <a:ln>
                <a:noFill/>
              </a:ln>
            </p:spPr>
          </p:sp>
          <p:sp>
            <p:nvSpPr>
              <p:cNvPr id="120" name="Google Shape;120;p2"/>
              <p:cNvSpPr txBox="1"/>
              <p:nvPr/>
            </p:nvSpPr>
            <p:spPr>
              <a:xfrm>
                <a:off x="0" y="-19050"/>
                <a:ext cx="1212933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14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1" name="Google Shape;121;p2"/>
          <p:cNvSpPr/>
          <p:nvPr/>
        </p:nvSpPr>
        <p:spPr>
          <a:xfrm>
            <a:off x="14448400" y="3716846"/>
            <a:ext cx="1436955" cy="1839303"/>
          </a:xfrm>
          <a:custGeom>
            <a:avLst/>
            <a:gdLst/>
            <a:ahLst/>
            <a:cxnLst/>
            <a:rect l="l" t="t" r="r" b="b"/>
            <a:pathLst>
              <a:path w="1436955" h="1839303" extrusionOk="0">
                <a:moveTo>
                  <a:pt x="0" y="0"/>
                </a:moveTo>
                <a:lnTo>
                  <a:pt x="1436955" y="0"/>
                </a:lnTo>
                <a:lnTo>
                  <a:pt x="1436955" y="1839303"/>
                </a:lnTo>
                <a:lnTo>
                  <a:pt x="0" y="1839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2"/>
          <p:cNvSpPr/>
          <p:nvPr/>
        </p:nvSpPr>
        <p:spPr>
          <a:xfrm>
            <a:off x="11419362" y="2442988"/>
            <a:ext cx="4733545" cy="3900737"/>
          </a:xfrm>
          <a:custGeom>
            <a:avLst/>
            <a:gdLst/>
            <a:ahLst/>
            <a:cxnLst/>
            <a:rect l="l" t="t" r="r" b="b"/>
            <a:pathLst>
              <a:path w="4733545" h="3900737" extrusionOk="0">
                <a:moveTo>
                  <a:pt x="0" y="0"/>
                </a:moveTo>
                <a:lnTo>
                  <a:pt x="4733545" y="0"/>
                </a:lnTo>
                <a:lnTo>
                  <a:pt x="4733545" y="3900736"/>
                </a:lnTo>
                <a:lnTo>
                  <a:pt x="0" y="3900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2902" r="-12903"/>
            </a:stretch>
          </a:blipFill>
          <a:ln>
            <a:noFill/>
          </a:ln>
        </p:spPr>
      </p:sp>
      <p:sp>
        <p:nvSpPr>
          <p:cNvPr id="123" name="Google Shape;123;p2"/>
          <p:cNvSpPr txBox="1"/>
          <p:nvPr/>
        </p:nvSpPr>
        <p:spPr>
          <a:xfrm>
            <a:off x="223935" y="1609437"/>
            <a:ext cx="9311951" cy="794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學習內容</a:t>
            </a:r>
            <a:endParaRPr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第一單元</a:t>
            </a:r>
            <a:r>
              <a:rPr lang="zh-TW" altLang="en-US" sz="60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</a:t>
            </a: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閃亮的天空</a:t>
            </a:r>
            <a:endParaRPr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第二單元</a:t>
            </a:r>
            <a:r>
              <a:rPr lang="zh-TW" altLang="en-US" sz="60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</a:t>
            </a: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水域環境</a:t>
            </a:r>
            <a:endParaRPr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第三單元</a:t>
            </a:r>
            <a:r>
              <a:rPr lang="zh-TW" altLang="en-US" sz="60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</a:t>
            </a: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物質變變變</a:t>
            </a:r>
            <a:endParaRPr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第四單元</a:t>
            </a:r>
            <a:r>
              <a:rPr lang="zh-TW" altLang="en-US" sz="60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</a:t>
            </a:r>
            <a:r>
              <a:rPr lang="en-US" sz="60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聲光世界真有趣</a:t>
            </a:r>
            <a:endParaRPr sz="1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i="0" u="none" strike="noStrike" cap="none" dirty="0">
              <a:solidFill>
                <a:srgbClr val="4C4331"/>
              </a:solidFill>
              <a:sym typeface="Arial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10311158" y="8069637"/>
            <a:ext cx="6948142" cy="529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4C4331"/>
                </a:solidFill>
                <a:latin typeface="Arial"/>
                <a:ea typeface="Arial"/>
                <a:cs typeface="Arial"/>
                <a:sym typeface="Arial"/>
              </a:rPr>
              <a:t>天空中的天體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3"/>
          <p:cNvGrpSpPr/>
          <p:nvPr/>
        </p:nvGrpSpPr>
        <p:grpSpPr>
          <a:xfrm>
            <a:off x="-200098" y="-726566"/>
            <a:ext cx="18643764" cy="11618421"/>
            <a:chOff x="0" y="0"/>
            <a:chExt cx="24858351" cy="15491228"/>
          </a:xfrm>
        </p:grpSpPr>
        <p:sp>
          <p:nvSpPr>
            <p:cNvPr id="130" name="Google Shape;130;p3"/>
            <p:cNvSpPr/>
            <p:nvPr/>
          </p:nvSpPr>
          <p:spPr>
            <a:xfrm rot="-5400000">
              <a:off x="2374905" y="-2374905"/>
              <a:ext cx="7874269" cy="12624079"/>
            </a:xfrm>
            <a:custGeom>
              <a:avLst/>
              <a:gdLst/>
              <a:ahLst/>
              <a:cxnLst/>
              <a:rect l="l" t="t" r="r" b="b"/>
              <a:pathLst>
                <a:path w="7874269" h="12624079" extrusionOk="0">
                  <a:moveTo>
                    <a:pt x="0" y="0"/>
                  </a:moveTo>
                  <a:lnTo>
                    <a:pt x="7874269" y="0"/>
                  </a:lnTo>
                  <a:lnTo>
                    <a:pt x="7874269" y="12624079"/>
                  </a:lnTo>
                  <a:lnTo>
                    <a:pt x="0" y="12624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31" name="Google Shape;131;p3"/>
            <p:cNvSpPr/>
            <p:nvPr/>
          </p:nvSpPr>
          <p:spPr>
            <a:xfrm rot="-5400000">
              <a:off x="14609177" y="-2374905"/>
              <a:ext cx="7874269" cy="12624079"/>
            </a:xfrm>
            <a:custGeom>
              <a:avLst/>
              <a:gdLst/>
              <a:ahLst/>
              <a:cxnLst/>
              <a:rect l="l" t="t" r="r" b="b"/>
              <a:pathLst>
                <a:path w="7874269" h="12624079" extrusionOk="0">
                  <a:moveTo>
                    <a:pt x="0" y="0"/>
                  </a:moveTo>
                  <a:lnTo>
                    <a:pt x="7874269" y="0"/>
                  </a:lnTo>
                  <a:lnTo>
                    <a:pt x="7874269" y="12624079"/>
                  </a:lnTo>
                  <a:lnTo>
                    <a:pt x="0" y="12624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32" name="Google Shape;132;p3"/>
            <p:cNvSpPr/>
            <p:nvPr/>
          </p:nvSpPr>
          <p:spPr>
            <a:xfrm rot="-5400000">
              <a:off x="2374905" y="5213920"/>
              <a:ext cx="7874269" cy="12624079"/>
            </a:xfrm>
            <a:custGeom>
              <a:avLst/>
              <a:gdLst/>
              <a:ahLst/>
              <a:cxnLst/>
              <a:rect l="l" t="t" r="r" b="b"/>
              <a:pathLst>
                <a:path w="7874269" h="12624079" extrusionOk="0">
                  <a:moveTo>
                    <a:pt x="0" y="0"/>
                  </a:moveTo>
                  <a:lnTo>
                    <a:pt x="7874269" y="0"/>
                  </a:lnTo>
                  <a:lnTo>
                    <a:pt x="7874269" y="12624079"/>
                  </a:lnTo>
                  <a:lnTo>
                    <a:pt x="0" y="12624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33" name="Google Shape;133;p3"/>
            <p:cNvSpPr/>
            <p:nvPr/>
          </p:nvSpPr>
          <p:spPr>
            <a:xfrm rot="-5400000">
              <a:off x="14609177" y="5242054"/>
              <a:ext cx="7874269" cy="12624079"/>
            </a:xfrm>
            <a:custGeom>
              <a:avLst/>
              <a:gdLst/>
              <a:ahLst/>
              <a:cxnLst/>
              <a:rect l="l" t="t" r="r" b="b"/>
              <a:pathLst>
                <a:path w="7874269" h="12624079" extrusionOk="0">
                  <a:moveTo>
                    <a:pt x="0" y="0"/>
                  </a:moveTo>
                  <a:lnTo>
                    <a:pt x="7874269" y="0"/>
                  </a:lnTo>
                  <a:lnTo>
                    <a:pt x="7874269" y="12624079"/>
                  </a:lnTo>
                  <a:lnTo>
                    <a:pt x="0" y="12624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34" name="Google Shape;134;p3"/>
          <p:cNvGrpSpPr/>
          <p:nvPr/>
        </p:nvGrpSpPr>
        <p:grpSpPr>
          <a:xfrm>
            <a:off x="11034584" y="1524417"/>
            <a:ext cx="5714871" cy="5714871"/>
            <a:chOff x="0" y="0"/>
            <a:chExt cx="7619829" cy="7619829"/>
          </a:xfrm>
        </p:grpSpPr>
        <p:sp>
          <p:nvSpPr>
            <p:cNvPr id="135" name="Google Shape;135;p3"/>
            <p:cNvSpPr/>
            <p:nvPr/>
          </p:nvSpPr>
          <p:spPr>
            <a:xfrm>
              <a:off x="0" y="0"/>
              <a:ext cx="7619829" cy="7619829"/>
            </a:xfrm>
            <a:custGeom>
              <a:avLst/>
              <a:gdLst/>
              <a:ahLst/>
              <a:cxnLst/>
              <a:rect l="l" t="t" r="r" b="b"/>
              <a:pathLst>
                <a:path w="7619829" h="7619829" extrusionOk="0">
                  <a:moveTo>
                    <a:pt x="0" y="0"/>
                  </a:moveTo>
                  <a:lnTo>
                    <a:pt x="7619829" y="0"/>
                  </a:lnTo>
                  <a:lnTo>
                    <a:pt x="7619829" y="7619829"/>
                  </a:lnTo>
                  <a:lnTo>
                    <a:pt x="0" y="761982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36" name="Google Shape;136;p3"/>
            <p:cNvGrpSpPr/>
            <p:nvPr/>
          </p:nvGrpSpPr>
          <p:grpSpPr>
            <a:xfrm>
              <a:off x="998034" y="773658"/>
              <a:ext cx="5780039" cy="5925538"/>
              <a:chOff x="0" y="-19050"/>
              <a:chExt cx="1179126" cy="1208808"/>
            </a:xfrm>
          </p:grpSpPr>
          <p:sp>
            <p:nvSpPr>
              <p:cNvPr id="137" name="Google Shape;137;p3"/>
              <p:cNvSpPr/>
              <p:nvPr/>
            </p:nvSpPr>
            <p:spPr>
              <a:xfrm>
                <a:off x="0" y="0"/>
                <a:ext cx="1179126" cy="1189758"/>
              </a:xfrm>
              <a:custGeom>
                <a:avLst/>
                <a:gdLst/>
                <a:ahLst/>
                <a:cxnLst/>
                <a:rect l="l" t="t" r="r" b="b"/>
                <a:pathLst>
                  <a:path w="1179126" h="1189758" extrusionOk="0">
                    <a:moveTo>
                      <a:pt x="0" y="0"/>
                    </a:moveTo>
                    <a:lnTo>
                      <a:pt x="1179126" y="0"/>
                    </a:lnTo>
                    <a:lnTo>
                      <a:pt x="1179126" y="1189758"/>
                    </a:lnTo>
                    <a:lnTo>
                      <a:pt x="0" y="1189758"/>
                    </a:lnTo>
                    <a:close/>
                  </a:path>
                </a:pathLst>
              </a:custGeom>
              <a:solidFill>
                <a:srgbClr val="9DB7BE"/>
              </a:solidFill>
              <a:ln>
                <a:noFill/>
              </a:ln>
            </p:spPr>
          </p:sp>
          <p:sp>
            <p:nvSpPr>
              <p:cNvPr id="138" name="Google Shape;138;p3"/>
              <p:cNvSpPr txBox="1"/>
              <p:nvPr/>
            </p:nvSpPr>
            <p:spPr>
              <a:xfrm>
                <a:off x="0" y="-19050"/>
                <a:ext cx="1179126" cy="12088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100" tIns="53100" rIns="53100" bIns="53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14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9" name="Google Shape;139;p3"/>
          <p:cNvGrpSpPr/>
          <p:nvPr/>
        </p:nvGrpSpPr>
        <p:grpSpPr>
          <a:xfrm>
            <a:off x="840999" y="285490"/>
            <a:ext cx="9065892" cy="1675014"/>
            <a:chOff x="0" y="1"/>
            <a:chExt cx="11309745" cy="2233352"/>
          </a:xfrm>
        </p:grpSpPr>
        <p:sp>
          <p:nvSpPr>
            <p:cNvPr id="140" name="Google Shape;140;p3"/>
            <p:cNvSpPr/>
            <p:nvPr/>
          </p:nvSpPr>
          <p:spPr>
            <a:xfrm rot="-5400000">
              <a:off x="4735705" y="-4735705"/>
              <a:ext cx="1838334" cy="11309745"/>
            </a:xfrm>
            <a:custGeom>
              <a:avLst/>
              <a:gdLst/>
              <a:ahLst/>
              <a:cxnLst/>
              <a:rect l="l" t="t" r="r" b="b"/>
              <a:pathLst>
                <a:path w="1838334" h="11309745" extrusionOk="0">
                  <a:moveTo>
                    <a:pt x="0" y="0"/>
                  </a:moveTo>
                  <a:lnTo>
                    <a:pt x="1838335" y="0"/>
                  </a:lnTo>
                  <a:lnTo>
                    <a:pt x="1838335" y="11309745"/>
                  </a:lnTo>
                  <a:lnTo>
                    <a:pt x="0" y="113097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376009"/>
              </a:stretch>
            </a:blipFill>
            <a:ln>
              <a:noFill/>
            </a:ln>
          </p:spPr>
        </p:sp>
        <p:sp>
          <p:nvSpPr>
            <p:cNvPr id="141" name="Google Shape;141;p3"/>
            <p:cNvSpPr/>
            <p:nvPr/>
          </p:nvSpPr>
          <p:spPr>
            <a:xfrm rot="-5400000" flipH="1">
              <a:off x="4735705" y="-4340687"/>
              <a:ext cx="1838334" cy="11309745"/>
            </a:xfrm>
            <a:custGeom>
              <a:avLst/>
              <a:gdLst/>
              <a:ahLst/>
              <a:cxnLst/>
              <a:rect l="l" t="t" r="r" b="b"/>
              <a:pathLst>
                <a:path w="1838334" h="11309745" extrusionOk="0">
                  <a:moveTo>
                    <a:pt x="1838335" y="0"/>
                  </a:moveTo>
                  <a:lnTo>
                    <a:pt x="0" y="0"/>
                  </a:lnTo>
                  <a:lnTo>
                    <a:pt x="0" y="11309745"/>
                  </a:lnTo>
                  <a:lnTo>
                    <a:pt x="1838335" y="11309745"/>
                  </a:lnTo>
                  <a:lnTo>
                    <a:pt x="1838335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376009"/>
              </a:stretch>
            </a:blipFill>
            <a:ln>
              <a:noFill/>
            </a:ln>
          </p:spPr>
        </p:sp>
      </p:grpSp>
      <p:sp>
        <p:nvSpPr>
          <p:cNvPr id="142" name="Google Shape;142;p3"/>
          <p:cNvSpPr/>
          <p:nvPr/>
        </p:nvSpPr>
        <p:spPr>
          <a:xfrm>
            <a:off x="11650987" y="2177784"/>
            <a:ext cx="4482331" cy="4431905"/>
          </a:xfrm>
          <a:custGeom>
            <a:avLst/>
            <a:gdLst/>
            <a:ahLst/>
            <a:cxnLst/>
            <a:rect l="l" t="t" r="r" b="b"/>
            <a:pathLst>
              <a:path w="4482331" h="4431905" extrusionOk="0">
                <a:moveTo>
                  <a:pt x="0" y="0"/>
                </a:moveTo>
                <a:lnTo>
                  <a:pt x="4482332" y="0"/>
                </a:lnTo>
                <a:lnTo>
                  <a:pt x="4482332" y="4431905"/>
                </a:lnTo>
                <a:lnTo>
                  <a:pt x="0" y="44319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3" name="Google Shape;143;p3"/>
          <p:cNvSpPr txBox="1"/>
          <p:nvPr/>
        </p:nvSpPr>
        <p:spPr>
          <a:xfrm>
            <a:off x="990289" y="581752"/>
            <a:ext cx="8482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學習表現</a:t>
            </a:r>
            <a:r>
              <a:rPr lang="en-US" sz="6999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699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能力指標</a:t>
            </a:r>
            <a:r>
              <a:rPr lang="en-US" sz="6999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599094" y="2104659"/>
            <a:ext cx="9868099" cy="7186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r>
              <a:rPr lang="en-US" sz="4400" b="1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能學會運用科學的方法觀察太陽與月亮的變化</a:t>
            </a:r>
            <a:r>
              <a:rPr lang="en-US" sz="4400" b="1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endParaRPr sz="1200" b="1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r>
              <a:rPr lang="en-US" sz="4400" b="1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能知道生物生存的環境包括水域環境與陸域環境，並認識水生植物及動物的特性</a:t>
            </a:r>
            <a:r>
              <a:rPr lang="en-US" sz="4400" b="1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endParaRPr sz="1200" b="1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r>
              <a:rPr lang="en-US" sz="4400" b="1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了解物質會因為不同因素而產生變化，認識溫度與酸鹼對物質的影響</a:t>
            </a:r>
            <a:r>
              <a:rPr lang="en-US" sz="4400" b="1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867728" marR="0" lvl="1" indent="-433863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endParaRPr sz="1200" b="1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67729" marR="0" lvl="1" indent="-433864" algn="l" rtl="0"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4018"/>
              <a:buFont typeface="Arial"/>
              <a:buAutoNum type="arabicPeriod"/>
            </a:pPr>
            <a:r>
              <a:rPr lang="en-US" sz="4400" b="1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認識聲音的原理及傳播方式，知道光的直線行進以及反射現象</a:t>
            </a:r>
            <a:r>
              <a:rPr lang="en-US" sz="4400" b="1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sz="4400" b="1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10747858" y="7698551"/>
            <a:ext cx="628832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期末成績單</a:t>
            </a:r>
            <a:r>
              <a:rPr lang="zh-TW" altLang="en-US" sz="32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勾選項目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4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151" name="Google Shape;151;p4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52" name="Google Shape;152;p4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53" name="Google Shape;153;p4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54" name="Google Shape;154;p4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55" name="Google Shape;155;p4"/>
          <p:cNvGrpSpPr/>
          <p:nvPr/>
        </p:nvGrpSpPr>
        <p:grpSpPr>
          <a:xfrm>
            <a:off x="-294859" y="396752"/>
            <a:ext cx="18877717" cy="1723514"/>
            <a:chOff x="1" y="-1"/>
            <a:chExt cx="25170290" cy="2298019"/>
          </a:xfrm>
        </p:grpSpPr>
        <p:sp>
          <p:nvSpPr>
            <p:cNvPr id="156" name="Google Shape;156;p4"/>
            <p:cNvSpPr/>
            <p:nvPr/>
          </p:nvSpPr>
          <p:spPr>
            <a:xfrm rot="-5400000">
              <a:off x="11593846" y="-11593846"/>
              <a:ext cx="1982599" cy="25170290"/>
            </a:xfrm>
            <a:custGeom>
              <a:avLst/>
              <a:gdLst/>
              <a:ahLst/>
              <a:cxnLst/>
              <a:rect l="l" t="t" r="r" b="b"/>
              <a:pathLst>
                <a:path w="1982599" h="25170290" extrusionOk="0">
                  <a:moveTo>
                    <a:pt x="0" y="0"/>
                  </a:moveTo>
                  <a:lnTo>
                    <a:pt x="1982598" y="0"/>
                  </a:lnTo>
                  <a:lnTo>
                    <a:pt x="1982598" y="25170290"/>
                  </a:lnTo>
                  <a:lnTo>
                    <a:pt x="0" y="251702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691828"/>
              </a:stretch>
            </a:blipFill>
            <a:ln>
              <a:noFill/>
            </a:ln>
          </p:spPr>
        </p:sp>
        <p:sp>
          <p:nvSpPr>
            <p:cNvPr id="157" name="Google Shape;157;p4"/>
            <p:cNvSpPr/>
            <p:nvPr/>
          </p:nvSpPr>
          <p:spPr>
            <a:xfrm rot="-5400000" flipH="1">
              <a:off x="11593846" y="-11278426"/>
              <a:ext cx="1982599" cy="25170290"/>
            </a:xfrm>
            <a:custGeom>
              <a:avLst/>
              <a:gdLst/>
              <a:ahLst/>
              <a:cxnLst/>
              <a:rect l="l" t="t" r="r" b="b"/>
              <a:pathLst>
                <a:path w="1982599" h="25170290" extrusionOk="0">
                  <a:moveTo>
                    <a:pt x="1982598" y="0"/>
                  </a:moveTo>
                  <a:lnTo>
                    <a:pt x="0" y="0"/>
                  </a:lnTo>
                  <a:lnTo>
                    <a:pt x="0" y="25170289"/>
                  </a:lnTo>
                  <a:lnTo>
                    <a:pt x="1982598" y="25170289"/>
                  </a:lnTo>
                  <a:lnTo>
                    <a:pt x="1982598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691828"/>
              </a:stretch>
            </a:blipFill>
            <a:ln>
              <a:noFill/>
            </a:ln>
          </p:spPr>
        </p:sp>
      </p:grpSp>
      <p:sp>
        <p:nvSpPr>
          <p:cNvPr id="158" name="Google Shape;158;p4"/>
          <p:cNvSpPr txBox="1"/>
          <p:nvPr/>
        </p:nvSpPr>
        <p:spPr>
          <a:xfrm>
            <a:off x="1028700" y="610719"/>
            <a:ext cx="16230600" cy="120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0" i="0" u="none" strike="noStrike" cap="none">
                <a:solidFill>
                  <a:srgbClr val="4C4331"/>
                </a:solidFill>
                <a:latin typeface="Arial"/>
                <a:ea typeface="Arial"/>
                <a:cs typeface="Arial"/>
                <a:sym typeface="Arial"/>
              </a:rPr>
              <a:t>評分方式</a:t>
            </a:r>
            <a:endParaRPr/>
          </a:p>
        </p:txBody>
      </p:sp>
      <p:sp>
        <p:nvSpPr>
          <p:cNvPr id="159" name="Google Shape;159;p4"/>
          <p:cNvSpPr/>
          <p:nvPr/>
        </p:nvSpPr>
        <p:spPr>
          <a:xfrm>
            <a:off x="414807" y="1814044"/>
            <a:ext cx="10657500" cy="8306700"/>
          </a:xfrm>
          <a:prstGeom prst="ellipse">
            <a:avLst/>
          </a:prstGeom>
          <a:solidFill>
            <a:srgbClr val="D5A6B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2214885" y="2614138"/>
            <a:ext cx="4017402" cy="3075139"/>
          </a:xfrm>
          <a:custGeom>
            <a:avLst/>
            <a:gdLst/>
            <a:ahLst/>
            <a:cxnLst/>
            <a:rect l="l" t="t" r="r" b="b"/>
            <a:pathLst>
              <a:path w="4017402" h="3075139" extrusionOk="0">
                <a:moveTo>
                  <a:pt x="0" y="0"/>
                </a:moveTo>
                <a:lnTo>
                  <a:pt x="4017402" y="0"/>
                </a:lnTo>
                <a:lnTo>
                  <a:pt x="4017402" y="3075138"/>
                </a:lnTo>
                <a:lnTo>
                  <a:pt x="0" y="3075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" name="群組 2"/>
          <p:cNvGrpSpPr/>
          <p:nvPr/>
        </p:nvGrpSpPr>
        <p:grpSpPr>
          <a:xfrm>
            <a:off x="12348083" y="2709191"/>
            <a:ext cx="4017402" cy="2667869"/>
            <a:chOff x="12348083" y="2709191"/>
            <a:chExt cx="4017402" cy="2667869"/>
          </a:xfrm>
        </p:grpSpPr>
        <p:sp>
          <p:nvSpPr>
            <p:cNvPr id="161" name="Google Shape;161;p4"/>
            <p:cNvSpPr/>
            <p:nvPr/>
          </p:nvSpPr>
          <p:spPr>
            <a:xfrm>
              <a:off x="12348083" y="2709191"/>
              <a:ext cx="4017402" cy="2667869"/>
            </a:xfrm>
            <a:custGeom>
              <a:avLst/>
              <a:gdLst/>
              <a:ahLst/>
              <a:cxnLst/>
              <a:rect l="l" t="t" r="r" b="b"/>
              <a:pathLst>
                <a:path w="4017402" h="3075139" extrusionOk="0">
                  <a:moveTo>
                    <a:pt x="0" y="0"/>
                  </a:moveTo>
                  <a:lnTo>
                    <a:pt x="4017402" y="0"/>
                  </a:lnTo>
                  <a:lnTo>
                    <a:pt x="4017402" y="3075138"/>
                  </a:lnTo>
                  <a:lnTo>
                    <a:pt x="0" y="30751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62" name="Google Shape;162;p4"/>
            <p:cNvSpPr txBox="1"/>
            <p:nvPr/>
          </p:nvSpPr>
          <p:spPr>
            <a:xfrm>
              <a:off x="12736472" y="2869962"/>
              <a:ext cx="3240624" cy="2346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 b="0" i="0" u="none" strike="noStrike" cap="none" dirty="0" err="1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紙筆測驗50</a:t>
              </a:r>
              <a:r>
                <a:rPr lang="en-US" sz="3999" b="0" i="0" u="none" strike="noStrike" cap="none" dirty="0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  <a:endParaRPr dirty="0"/>
            </a:p>
            <a:p>
              <a:pPr marL="0" marR="0" lvl="0" indent="0" algn="ctr" rtl="0">
                <a:lnSpc>
                  <a:spcPct val="11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 b="0" i="0" u="none" strike="noStrike" cap="none" dirty="0" err="1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期中評量</a:t>
              </a:r>
              <a:endParaRPr dirty="0"/>
            </a:p>
            <a:p>
              <a:pPr marL="0" marR="0" lvl="0" indent="0" algn="ctr" rtl="0">
                <a:lnSpc>
                  <a:spcPct val="11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 b="0" i="0" u="none" strike="noStrike" cap="none" dirty="0" err="1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期末評量</a:t>
              </a:r>
              <a:endParaRPr dirty="0"/>
            </a:p>
            <a:p>
              <a:pPr marL="0" marR="0" lvl="0" indent="0" algn="ctr" rtl="0">
                <a:lnSpc>
                  <a:spcPct val="11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999" b="0" i="0" u="none" strike="noStrike" cap="none" dirty="0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4"/>
          <p:cNvSpPr/>
          <p:nvPr/>
        </p:nvSpPr>
        <p:spPr>
          <a:xfrm>
            <a:off x="2214885" y="6183155"/>
            <a:ext cx="4017402" cy="3075139"/>
          </a:xfrm>
          <a:custGeom>
            <a:avLst/>
            <a:gdLst/>
            <a:ahLst/>
            <a:cxnLst/>
            <a:rect l="l" t="t" r="r" b="b"/>
            <a:pathLst>
              <a:path w="4017402" h="3075139" extrusionOk="0">
                <a:moveTo>
                  <a:pt x="0" y="0"/>
                </a:moveTo>
                <a:lnTo>
                  <a:pt x="4017402" y="0"/>
                </a:lnTo>
                <a:lnTo>
                  <a:pt x="4017402" y="3075139"/>
                </a:lnTo>
                <a:lnTo>
                  <a:pt x="0" y="3075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4"/>
          <p:cNvSpPr txBox="1"/>
          <p:nvPr/>
        </p:nvSpPr>
        <p:spPr>
          <a:xfrm>
            <a:off x="2214885" y="6656104"/>
            <a:ext cx="3774300" cy="26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平時測驗1</a:t>
            </a:r>
            <a:r>
              <a:rPr lang="en-US" sz="3999">
                <a:solidFill>
                  <a:srgbClr val="FFF8ED"/>
                </a:solidFill>
              </a:rPr>
              <a:t>5</a:t>
            </a: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平時測驗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隨堂測驗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FFF8E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6355207" y="4125795"/>
            <a:ext cx="4103207" cy="4185141"/>
          </a:xfrm>
          <a:custGeom>
            <a:avLst/>
            <a:gdLst/>
            <a:ahLst/>
            <a:cxnLst/>
            <a:rect l="l" t="t" r="r" b="b"/>
            <a:pathLst>
              <a:path w="4103207" h="3140819" extrusionOk="0">
                <a:moveTo>
                  <a:pt x="0" y="0"/>
                </a:moveTo>
                <a:lnTo>
                  <a:pt x="4103208" y="0"/>
                </a:lnTo>
                <a:lnTo>
                  <a:pt x="4103208" y="3140819"/>
                </a:lnTo>
                <a:lnTo>
                  <a:pt x="0" y="31408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Google Shape;166;p4"/>
          <p:cNvSpPr txBox="1"/>
          <p:nvPr/>
        </p:nvSpPr>
        <p:spPr>
          <a:xfrm>
            <a:off x="2214885" y="2790502"/>
            <a:ext cx="3524400" cy="3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 dirty="0" err="1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作業評量</a:t>
            </a:r>
            <a:r>
              <a:rPr lang="en-US" sz="3999" dirty="0" err="1">
                <a:solidFill>
                  <a:srgbClr val="FFF8ED"/>
                </a:solidFill>
              </a:rPr>
              <a:t>15</a:t>
            </a:r>
            <a:r>
              <a:rPr lang="en-US" sz="3999" b="0" i="0" u="none" strike="noStrike" cap="none" dirty="0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dirty="0"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 dirty="0" err="1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習作</a:t>
            </a:r>
            <a:endParaRPr dirty="0"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 dirty="0" err="1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筆記</a:t>
            </a:r>
            <a:endParaRPr dirty="0"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 dirty="0" err="1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科展報告</a:t>
            </a:r>
            <a:endParaRPr dirty="0"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 dirty="0">
              <a:solidFill>
                <a:srgbClr val="FFF8E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6521406" y="4559861"/>
            <a:ext cx="3524250" cy="345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學習態度20%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專心聆聽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口頭發表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分組討論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rPr>
              <a:t>合作學習</a:t>
            </a:r>
            <a:endParaRPr/>
          </a:p>
          <a:p>
            <a:pPr marL="0" marR="0" lvl="0" indent="0" algn="ctr" rtl="0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FFF8E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11072307" y="6422087"/>
            <a:ext cx="7415793" cy="2127618"/>
            <a:chOff x="11072307" y="6422087"/>
            <a:chExt cx="7415793" cy="2127618"/>
          </a:xfrm>
        </p:grpSpPr>
        <p:sp>
          <p:nvSpPr>
            <p:cNvPr id="168" name="Google Shape;168;p4"/>
            <p:cNvSpPr/>
            <p:nvPr/>
          </p:nvSpPr>
          <p:spPr>
            <a:xfrm>
              <a:off x="11270499" y="6422087"/>
              <a:ext cx="7217601" cy="1888855"/>
            </a:xfrm>
            <a:custGeom>
              <a:avLst/>
              <a:gdLst/>
              <a:ahLst/>
              <a:cxnLst/>
              <a:rect l="l" t="t" r="r" b="b"/>
              <a:pathLst>
                <a:path w="4017402" h="3075139" extrusionOk="0">
                  <a:moveTo>
                    <a:pt x="0" y="0"/>
                  </a:moveTo>
                  <a:lnTo>
                    <a:pt x="4017402" y="0"/>
                  </a:lnTo>
                  <a:lnTo>
                    <a:pt x="4017402" y="3075139"/>
                  </a:lnTo>
                  <a:lnTo>
                    <a:pt x="0" y="30751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69" name="Google Shape;169;p4"/>
            <p:cNvSpPr txBox="1"/>
            <p:nvPr/>
          </p:nvSpPr>
          <p:spPr>
            <a:xfrm>
              <a:off x="11072307" y="6656110"/>
              <a:ext cx="7215693" cy="1893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 b="0" i="0" u="none" strike="noStrike" cap="none" dirty="0" err="1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期末總成績</a:t>
              </a:r>
              <a:r>
                <a:rPr lang="en-US" sz="3999" b="0" i="0" u="none" strike="noStrike" cap="none" dirty="0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：</a:t>
              </a:r>
              <a:endParaRPr dirty="0"/>
            </a:p>
            <a:p>
              <a:pPr marL="0" marR="0" lvl="0" indent="0" algn="ctr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  (</a:t>
              </a:r>
              <a:r>
                <a:rPr lang="en-US" sz="3200" b="0" i="0" u="none" strike="noStrike" cap="none" dirty="0" err="1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期中評量總成績</a:t>
              </a:r>
              <a:r>
                <a:rPr lang="en-US" sz="3200" b="0" i="0" u="none" strike="noStrike" cap="none" dirty="0" err="1" smtClean="0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+期末評量總成績</a:t>
              </a:r>
              <a:r>
                <a:rPr lang="en-US" sz="3200" b="0" i="0" u="none" strike="noStrike" cap="none" dirty="0">
                  <a:solidFill>
                    <a:srgbClr val="FFF8ED"/>
                  </a:solidFill>
                  <a:latin typeface="Arial"/>
                  <a:ea typeface="Arial"/>
                  <a:cs typeface="Arial"/>
                  <a:sym typeface="Arial"/>
                </a:rPr>
                <a:t>)/2</a:t>
              </a:r>
              <a:endParaRPr sz="1200" dirty="0"/>
            </a:p>
            <a:p>
              <a:pPr marL="0" marR="0" lvl="0" indent="0" algn="ctr" rtl="0">
                <a:lnSpc>
                  <a:spcPct val="12938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 dirty="0">
                <a:solidFill>
                  <a:srgbClr val="FFF8E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4511857" y="193330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/>
              <a:t>平時成績</a:t>
            </a:r>
            <a:r>
              <a:rPr lang="en-US" altLang="zh-TW" sz="3600" dirty="0" smtClean="0"/>
              <a:t>50%</a:t>
            </a:r>
            <a:endParaRPr lang="zh-TW" altLang="en-US" sz="3600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5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175" name="Google Shape;175;p5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6" name="Google Shape;176;p5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7" name="Google Shape;177;p5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8" name="Google Shape;178;p5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79" name="Google Shape;179;p5"/>
          <p:cNvGrpSpPr/>
          <p:nvPr/>
        </p:nvGrpSpPr>
        <p:grpSpPr>
          <a:xfrm>
            <a:off x="1028700" y="2886448"/>
            <a:ext cx="16230601" cy="7262977"/>
            <a:chOff x="0" y="0"/>
            <a:chExt cx="21640801" cy="8563821"/>
          </a:xfrm>
        </p:grpSpPr>
        <p:sp>
          <p:nvSpPr>
            <p:cNvPr id="180" name="Google Shape;180;p5"/>
            <p:cNvSpPr/>
            <p:nvPr/>
          </p:nvSpPr>
          <p:spPr>
            <a:xfrm rot="-5400000">
              <a:off x="2582875" y="-2582875"/>
              <a:ext cx="8563820" cy="13729571"/>
            </a:xfrm>
            <a:custGeom>
              <a:avLst/>
              <a:gdLst/>
              <a:ahLst/>
              <a:cxnLst/>
              <a:rect l="l" t="t" r="r" b="b"/>
              <a:pathLst>
                <a:path w="8563820" h="13729571" extrusionOk="0">
                  <a:moveTo>
                    <a:pt x="0" y="0"/>
                  </a:moveTo>
                  <a:lnTo>
                    <a:pt x="8563820" y="0"/>
                  </a:lnTo>
                  <a:lnTo>
                    <a:pt x="8563820" y="13729570"/>
                  </a:lnTo>
                  <a:lnTo>
                    <a:pt x="0" y="137295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81" name="Google Shape;181;p5"/>
            <p:cNvSpPr/>
            <p:nvPr/>
          </p:nvSpPr>
          <p:spPr>
            <a:xfrm rot="-5400000">
              <a:off x="13335813" y="258832"/>
              <a:ext cx="8563820" cy="8046155"/>
            </a:xfrm>
            <a:custGeom>
              <a:avLst/>
              <a:gdLst/>
              <a:ahLst/>
              <a:cxnLst/>
              <a:rect l="l" t="t" r="r" b="b"/>
              <a:pathLst>
                <a:path w="8563820" h="8046155" extrusionOk="0">
                  <a:moveTo>
                    <a:pt x="0" y="0"/>
                  </a:moveTo>
                  <a:lnTo>
                    <a:pt x="8563819" y="0"/>
                  </a:lnTo>
                  <a:lnTo>
                    <a:pt x="8563819" y="8046155"/>
                  </a:lnTo>
                  <a:lnTo>
                    <a:pt x="0" y="80461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70633"/>
              </a:stretch>
            </a:blipFill>
            <a:ln>
              <a:noFill/>
            </a:ln>
          </p:spPr>
        </p:sp>
      </p:grpSp>
      <p:sp>
        <p:nvSpPr>
          <p:cNvPr id="182" name="Google Shape;182;p5"/>
          <p:cNvSpPr/>
          <p:nvPr/>
        </p:nvSpPr>
        <p:spPr>
          <a:xfrm rot="5752137">
            <a:off x="-1987163" y="-2381979"/>
            <a:ext cx="6289616" cy="5511991"/>
          </a:xfrm>
          <a:custGeom>
            <a:avLst/>
            <a:gdLst/>
            <a:ahLst/>
            <a:cxnLst/>
            <a:rect l="l" t="t" r="r" b="b"/>
            <a:pathLst>
              <a:path w="6289616" h="5511991" extrusionOk="0">
                <a:moveTo>
                  <a:pt x="0" y="0"/>
                </a:moveTo>
                <a:lnTo>
                  <a:pt x="6289616" y="0"/>
                </a:lnTo>
                <a:lnTo>
                  <a:pt x="6289616" y="5511991"/>
                </a:lnTo>
                <a:lnTo>
                  <a:pt x="0" y="5511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3" name="Google Shape;183;p5"/>
          <p:cNvSpPr/>
          <p:nvPr/>
        </p:nvSpPr>
        <p:spPr>
          <a:xfrm rot="-7515516">
            <a:off x="14514370" y="-1754675"/>
            <a:ext cx="5489861" cy="4541612"/>
          </a:xfrm>
          <a:custGeom>
            <a:avLst/>
            <a:gdLst/>
            <a:ahLst/>
            <a:cxnLst/>
            <a:rect l="l" t="t" r="r" b="b"/>
            <a:pathLst>
              <a:path w="5489861" h="4541612" extrusionOk="0">
                <a:moveTo>
                  <a:pt x="0" y="0"/>
                </a:moveTo>
                <a:lnTo>
                  <a:pt x="5489860" y="0"/>
                </a:lnTo>
                <a:lnTo>
                  <a:pt x="5489860" y="4541612"/>
                </a:lnTo>
                <a:lnTo>
                  <a:pt x="0" y="454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4" name="Google Shape;184;p5"/>
          <p:cNvSpPr txBox="1"/>
          <p:nvPr/>
        </p:nvSpPr>
        <p:spPr>
          <a:xfrm>
            <a:off x="802918" y="2992742"/>
            <a:ext cx="5212500" cy="758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作業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請協助督導孩子</a:t>
            </a:r>
            <a:r>
              <a:rPr lang="en-US" sz="3805" b="0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準時繳交作業</a:t>
            </a: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，並</a:t>
            </a:r>
            <a:r>
              <a:rPr lang="en-US" sz="3805" b="0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督促訂正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習作每個單元1個成績，</a:t>
            </a:r>
            <a:r>
              <a:rPr lang="en-US" sz="3805" b="0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請家長簽名</a:t>
            </a: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在成績旁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遲交、未訂正會酌予扣分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rtl="0">
              <a:lnSpc>
                <a:spcPct val="1261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5" b="0" i="0" u="none" strike="noStrike" cap="none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3207161" y="831395"/>
            <a:ext cx="11873679" cy="141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19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請家長協助事項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1327971" y="1028700"/>
            <a:ext cx="1006452" cy="1148441"/>
          </a:xfrm>
          <a:custGeom>
            <a:avLst/>
            <a:gdLst/>
            <a:ahLst/>
            <a:cxnLst/>
            <a:rect l="l" t="t" r="r" b="b"/>
            <a:pathLst>
              <a:path w="1006452" h="1148441" extrusionOk="0">
                <a:moveTo>
                  <a:pt x="0" y="0"/>
                </a:moveTo>
                <a:lnTo>
                  <a:pt x="1006452" y="0"/>
                </a:lnTo>
                <a:lnTo>
                  <a:pt x="1006452" y="1148441"/>
                </a:lnTo>
                <a:lnTo>
                  <a:pt x="0" y="1148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7" name="Google Shape;187;p5"/>
          <p:cNvSpPr txBox="1"/>
          <p:nvPr/>
        </p:nvSpPr>
        <p:spPr>
          <a:xfrm>
            <a:off x="6424900" y="2992751"/>
            <a:ext cx="5212500" cy="758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筆記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各單元上課時，會視學生學習情況，適當整理重點於筆記中，也許會隨堂測驗相關內容，請家長協助叮嚀學生複習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若有隨堂測驗，訂正完畢請家長簽名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rtl="0">
              <a:lnSpc>
                <a:spcPct val="1261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5" b="0" i="0" u="none" strike="noStrike" cap="none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12046875" y="2992751"/>
            <a:ext cx="5212500" cy="682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小考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各單元結束後，安排一次小考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。(</a:t>
            </a: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會事先通知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21617" marR="0" lvl="1" indent="-410809" algn="l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3805"/>
              <a:buFont typeface="Arial"/>
              <a:buAutoNum type="arabicPeriod"/>
            </a:pP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考試完畢也</a:t>
            </a:r>
            <a:r>
              <a:rPr lang="en-US" sz="3805" b="0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請訂簽</a:t>
            </a:r>
            <a:r>
              <a:rPr lang="en-US" sz="3805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。考試的目的是了解自己的學習狀況，並做改進</a:t>
            </a:r>
            <a:r>
              <a:rPr lang="en-US" sz="3805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rtl="0">
              <a:lnSpc>
                <a:spcPct val="1261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5" b="0" i="0" u="none" strike="noStrike" cap="none" dirty="0">
              <a:solidFill>
                <a:srgbClr val="4C433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6"/>
          <p:cNvGrpSpPr/>
          <p:nvPr/>
        </p:nvGrpSpPr>
        <p:grpSpPr>
          <a:xfrm>
            <a:off x="-236980" y="-394158"/>
            <a:ext cx="18688198" cy="11646112"/>
            <a:chOff x="0" y="0"/>
            <a:chExt cx="24917596" cy="15528149"/>
          </a:xfrm>
        </p:grpSpPr>
        <p:sp>
          <p:nvSpPr>
            <p:cNvPr id="194" name="Google Shape;194;p6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5" name="Google Shape;195;p6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6" name="Google Shape;196;p6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7" name="Google Shape;197;p6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98" name="Google Shape;198;p6"/>
          <p:cNvGrpSpPr/>
          <p:nvPr/>
        </p:nvGrpSpPr>
        <p:grpSpPr>
          <a:xfrm>
            <a:off x="358726" y="2482363"/>
            <a:ext cx="17203731" cy="7104633"/>
            <a:chOff x="0" y="0"/>
            <a:chExt cx="22588612" cy="8938894"/>
          </a:xfrm>
        </p:grpSpPr>
        <p:sp>
          <p:nvSpPr>
            <p:cNvPr id="199" name="Google Shape;199;p6"/>
            <p:cNvSpPr/>
            <p:nvPr/>
          </p:nvSpPr>
          <p:spPr>
            <a:xfrm rot="-5400000">
              <a:off x="2695999" y="-2695999"/>
              <a:ext cx="8938893" cy="14330891"/>
            </a:xfrm>
            <a:custGeom>
              <a:avLst/>
              <a:gdLst/>
              <a:ahLst/>
              <a:cxnLst/>
              <a:rect l="l" t="t" r="r" b="b"/>
              <a:pathLst>
                <a:path w="8938893" h="14330891" extrusionOk="0">
                  <a:moveTo>
                    <a:pt x="0" y="0"/>
                  </a:moveTo>
                  <a:lnTo>
                    <a:pt x="8938893" y="0"/>
                  </a:lnTo>
                  <a:lnTo>
                    <a:pt x="8938893" y="14330891"/>
                  </a:lnTo>
                  <a:lnTo>
                    <a:pt x="0" y="143308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00" name="Google Shape;200;p6"/>
            <p:cNvSpPr/>
            <p:nvPr/>
          </p:nvSpPr>
          <p:spPr>
            <a:xfrm rot="-5400000">
              <a:off x="13919887" y="270169"/>
              <a:ext cx="8938893" cy="8398556"/>
            </a:xfrm>
            <a:custGeom>
              <a:avLst/>
              <a:gdLst/>
              <a:ahLst/>
              <a:cxnLst/>
              <a:rect l="l" t="t" r="r" b="b"/>
              <a:pathLst>
                <a:path w="8938893" h="8398556" extrusionOk="0">
                  <a:moveTo>
                    <a:pt x="0" y="0"/>
                  </a:moveTo>
                  <a:lnTo>
                    <a:pt x="8938893" y="0"/>
                  </a:lnTo>
                  <a:lnTo>
                    <a:pt x="8938893" y="8398555"/>
                  </a:lnTo>
                  <a:lnTo>
                    <a:pt x="0" y="83985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70633"/>
              </a:stretch>
            </a:blipFill>
            <a:ln>
              <a:noFill/>
            </a:ln>
          </p:spPr>
        </p:sp>
      </p:grpSp>
      <p:sp>
        <p:nvSpPr>
          <p:cNvPr id="201" name="Google Shape;201;p6"/>
          <p:cNvSpPr/>
          <p:nvPr/>
        </p:nvSpPr>
        <p:spPr>
          <a:xfrm rot="5752137">
            <a:off x="-1987163" y="-2381979"/>
            <a:ext cx="6289616" cy="5511991"/>
          </a:xfrm>
          <a:custGeom>
            <a:avLst/>
            <a:gdLst/>
            <a:ahLst/>
            <a:cxnLst/>
            <a:rect l="l" t="t" r="r" b="b"/>
            <a:pathLst>
              <a:path w="6289616" h="5511991" extrusionOk="0">
                <a:moveTo>
                  <a:pt x="0" y="0"/>
                </a:moveTo>
                <a:lnTo>
                  <a:pt x="6289616" y="0"/>
                </a:lnTo>
                <a:lnTo>
                  <a:pt x="6289616" y="5511991"/>
                </a:lnTo>
                <a:lnTo>
                  <a:pt x="0" y="5511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2" name="Google Shape;202;p6"/>
          <p:cNvSpPr/>
          <p:nvPr/>
        </p:nvSpPr>
        <p:spPr>
          <a:xfrm rot="-7515516">
            <a:off x="14514370" y="-1754675"/>
            <a:ext cx="5489861" cy="4541612"/>
          </a:xfrm>
          <a:custGeom>
            <a:avLst/>
            <a:gdLst/>
            <a:ahLst/>
            <a:cxnLst/>
            <a:rect l="l" t="t" r="r" b="b"/>
            <a:pathLst>
              <a:path w="5489861" h="4541612" extrusionOk="0">
                <a:moveTo>
                  <a:pt x="0" y="0"/>
                </a:moveTo>
                <a:lnTo>
                  <a:pt x="5489860" y="0"/>
                </a:lnTo>
                <a:lnTo>
                  <a:pt x="5489860" y="4541612"/>
                </a:lnTo>
                <a:lnTo>
                  <a:pt x="0" y="454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3" name="Google Shape;203;p6"/>
          <p:cNvGrpSpPr/>
          <p:nvPr/>
        </p:nvGrpSpPr>
        <p:grpSpPr>
          <a:xfrm>
            <a:off x="722804" y="2717891"/>
            <a:ext cx="7215045" cy="3216427"/>
            <a:chOff x="0" y="-66675"/>
            <a:chExt cx="1855387" cy="735951"/>
          </a:xfrm>
        </p:grpSpPr>
        <p:sp>
          <p:nvSpPr>
            <p:cNvPr id="204" name="Google Shape;204;p6"/>
            <p:cNvSpPr/>
            <p:nvPr/>
          </p:nvSpPr>
          <p:spPr>
            <a:xfrm>
              <a:off x="0" y="0"/>
              <a:ext cx="1855387" cy="669276"/>
            </a:xfrm>
            <a:custGeom>
              <a:avLst/>
              <a:gdLst/>
              <a:ahLst/>
              <a:cxnLst/>
              <a:rect l="l" t="t" r="r" b="b"/>
              <a:pathLst>
                <a:path w="1855387" h="669276" extrusionOk="0">
                  <a:moveTo>
                    <a:pt x="0" y="0"/>
                  </a:moveTo>
                  <a:lnTo>
                    <a:pt x="1855387" y="0"/>
                  </a:lnTo>
                  <a:lnTo>
                    <a:pt x="1855387" y="669276"/>
                  </a:lnTo>
                  <a:lnTo>
                    <a:pt x="0" y="6692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5" name="Google Shape;205;p6"/>
            <p:cNvSpPr txBox="1"/>
            <p:nvPr/>
          </p:nvSpPr>
          <p:spPr>
            <a:xfrm>
              <a:off x="0" y="-66675"/>
              <a:ext cx="1855386" cy="7359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6"/>
          <p:cNvSpPr/>
          <p:nvPr/>
        </p:nvSpPr>
        <p:spPr>
          <a:xfrm>
            <a:off x="1327971" y="1028700"/>
            <a:ext cx="1006452" cy="1148441"/>
          </a:xfrm>
          <a:custGeom>
            <a:avLst/>
            <a:gdLst/>
            <a:ahLst/>
            <a:cxnLst/>
            <a:rect l="l" t="t" r="r" b="b"/>
            <a:pathLst>
              <a:path w="1006452" h="1148441" extrusionOk="0">
                <a:moveTo>
                  <a:pt x="0" y="0"/>
                </a:moveTo>
                <a:lnTo>
                  <a:pt x="1006452" y="0"/>
                </a:lnTo>
                <a:lnTo>
                  <a:pt x="1006452" y="1148441"/>
                </a:lnTo>
                <a:lnTo>
                  <a:pt x="0" y="1148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7" name="Google Shape;207;p6"/>
          <p:cNvSpPr txBox="1"/>
          <p:nvPr/>
        </p:nvSpPr>
        <p:spPr>
          <a:xfrm>
            <a:off x="3032856" y="809804"/>
            <a:ext cx="12639197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有關科展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8218558" y="2717904"/>
            <a:ext cx="9186732" cy="665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撰寫格式說明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80668" marR="0" lvl="1" indent="-390334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  <a:buFont typeface="Arial"/>
              <a:buChar char="•"/>
            </a:pP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作品說明書一律以A4大小由左至右打字</a:t>
            </a:r>
            <a:r>
              <a:rPr lang="zh-TW" alt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內容以新細明體12</a:t>
            </a:r>
            <a:r>
              <a:rPr lang="zh-TW" alt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號</a:t>
            </a: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字型為主</a:t>
            </a:r>
            <a:r>
              <a:rPr lang="zh-TW" alt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r>
              <a:rPr 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1.5 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倍行高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(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標題可放大至多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16 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字型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)。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80668" marR="0" lvl="1" indent="-390334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  <a:buFont typeface="Arial"/>
              <a:buChar char="•"/>
            </a:pP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作品說明書總頁數以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30 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頁為限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不含封面及封底及目錄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)。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80668" marR="0" lvl="1" indent="-390334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  <a:buFont typeface="Arial"/>
              <a:buChar char="•"/>
            </a:pP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內容使用標題次序為</a:t>
            </a:r>
            <a:r>
              <a:rPr 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</a:t>
            </a:r>
          </a:p>
          <a:p>
            <a:pPr marL="390334" marR="0" lvl="1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</a:pPr>
            <a:r>
              <a:rPr lang="zh-TW" altLang="en-US" sz="3615" b="1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15" b="1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壹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、一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、(一)、1、(1)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80668" marR="0" lvl="1" indent="-390334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  <a:buFont typeface="Arial"/>
              <a:buChar char="•"/>
            </a:pP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有任何項目書寫空間不足</a:t>
            </a:r>
            <a:r>
              <a:rPr lang="zh-TW" altLang="en-US" sz="3615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r>
              <a:rPr lang="en-US" sz="3615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可自行加大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80668" marR="0" lvl="1" indent="-390334" algn="just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C4331"/>
              </a:buClr>
              <a:buSzPts val="3615"/>
              <a:buFont typeface="Arial"/>
              <a:buChar char="•"/>
            </a:pP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照片、圖表需清晰,大小要適中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361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照片、圖表要標註說明</a:t>
            </a:r>
            <a:r>
              <a:rPr lang="en-US" sz="361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)。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889713" y="3191453"/>
            <a:ext cx="7048132" cy="256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原則每組</a:t>
            </a:r>
            <a:r>
              <a:rPr lang="en-US" sz="32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1-4 人。(</a:t>
            </a:r>
            <a:r>
              <a:rPr lang="en-US" sz="32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一組</a:t>
            </a:r>
            <a:r>
              <a:rPr lang="en-US" sz="32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1-4 </a:t>
            </a:r>
            <a:r>
              <a:rPr lang="en-US" sz="32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人最佳</a:t>
            </a:r>
            <a:r>
              <a:rPr lang="zh-TW" altLang="en-US" sz="32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r>
              <a:rPr lang="en-US" sz="32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如一時找不到夥伴</a:t>
            </a:r>
            <a:r>
              <a:rPr lang="en-US" sz="32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,也可自己一組。</a:t>
            </a:r>
            <a:r>
              <a:rPr lang="en-US" sz="32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成員需與家長討論並同意</a:t>
            </a:r>
            <a:r>
              <a:rPr lang="en-US" sz="32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,確定組成請相互協助與包容</a:t>
            </a:r>
            <a:r>
              <a:rPr lang="en-US" sz="32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。)</a:t>
            </a:r>
            <a:endParaRPr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0" name="Google Shape;210;p6"/>
          <p:cNvGrpSpPr/>
          <p:nvPr/>
        </p:nvGrpSpPr>
        <p:grpSpPr>
          <a:xfrm>
            <a:off x="722804" y="6002763"/>
            <a:ext cx="7215045" cy="3392241"/>
            <a:chOff x="0" y="-66675"/>
            <a:chExt cx="1855387" cy="764710"/>
          </a:xfrm>
        </p:grpSpPr>
        <p:sp>
          <p:nvSpPr>
            <p:cNvPr id="211" name="Google Shape;211;p6"/>
            <p:cNvSpPr/>
            <p:nvPr/>
          </p:nvSpPr>
          <p:spPr>
            <a:xfrm>
              <a:off x="0" y="0"/>
              <a:ext cx="1855387" cy="698035"/>
            </a:xfrm>
            <a:custGeom>
              <a:avLst/>
              <a:gdLst/>
              <a:ahLst/>
              <a:cxnLst/>
              <a:rect l="l" t="t" r="r" b="b"/>
              <a:pathLst>
                <a:path w="1855387" h="698035" extrusionOk="0">
                  <a:moveTo>
                    <a:pt x="0" y="0"/>
                  </a:moveTo>
                  <a:lnTo>
                    <a:pt x="1855387" y="0"/>
                  </a:lnTo>
                  <a:lnTo>
                    <a:pt x="1855387" y="698035"/>
                  </a:lnTo>
                  <a:lnTo>
                    <a:pt x="0" y="6980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12" name="Google Shape;212;p6"/>
            <p:cNvSpPr txBox="1"/>
            <p:nvPr/>
          </p:nvSpPr>
          <p:spPr>
            <a:xfrm>
              <a:off x="0" y="-66675"/>
              <a:ext cx="1855386" cy="764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6"/>
          <p:cNvSpPr txBox="1"/>
          <p:nvPr/>
        </p:nvSpPr>
        <p:spPr>
          <a:xfrm>
            <a:off x="889713" y="6261762"/>
            <a:ext cx="6771244" cy="296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科展內容</a:t>
            </a:r>
            <a:r>
              <a:rPr lang="en-US" sz="28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</a:t>
            </a:r>
            <a:endParaRPr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作品名稱、摘要</a:t>
            </a:r>
            <a:r>
              <a:rPr lang="en-US" sz="28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300以內含標點符號</a:t>
            </a:r>
            <a:r>
              <a:rPr lang="en-US" sz="28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）、</a:t>
            </a:r>
          </a:p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前言</a:t>
            </a:r>
            <a:r>
              <a:rPr lang="en-US" sz="28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含研究動機、</a:t>
            </a:r>
            <a:r>
              <a:rPr lang="en-US" sz="36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目的</a:t>
            </a: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、文獻回顧</a:t>
            </a:r>
            <a:r>
              <a:rPr lang="en-US" sz="28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)、</a:t>
            </a:r>
          </a:p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研究設備及器材</a:t>
            </a: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、研究過程或方法</a:t>
            </a:r>
            <a:r>
              <a:rPr lang="en-US" sz="2800" b="1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</a:t>
            </a:r>
          </a:p>
          <a:p>
            <a:pPr marL="0" marR="0" lvl="0" indent="0" algn="l" rtl="0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研究結果</a:t>
            </a:r>
            <a:r>
              <a:rPr lang="en-US" sz="2800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、討論、結論、參考文獻資料</a:t>
            </a:r>
            <a:r>
              <a:rPr lang="en-US" sz="2800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722804" y="9586996"/>
            <a:ext cx="17259300" cy="76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電子檔：文字與圖表及封面須排版完成於1個檔案中</a:t>
            </a:r>
            <a:r>
              <a:rPr lang="en-US" sz="380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3805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不用另傳圖檔及影音檔</a:t>
            </a:r>
            <a:r>
              <a:rPr lang="en-US" sz="3805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)。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7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220" name="Google Shape;220;p7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1" name="Google Shape;221;p7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2" name="Google Shape;222;p7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3" name="Google Shape;223;p7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24" name="Google Shape;224;p7"/>
          <p:cNvGrpSpPr/>
          <p:nvPr/>
        </p:nvGrpSpPr>
        <p:grpSpPr>
          <a:xfrm>
            <a:off x="1327971" y="1768460"/>
            <a:ext cx="16309115" cy="8253706"/>
            <a:chOff x="0" y="-1"/>
            <a:chExt cx="21745486" cy="11004941"/>
          </a:xfrm>
        </p:grpSpPr>
        <p:sp>
          <p:nvSpPr>
            <p:cNvPr id="225" name="Google Shape;225;p7"/>
            <p:cNvSpPr/>
            <p:nvPr/>
          </p:nvSpPr>
          <p:spPr>
            <a:xfrm rot="-5400000">
              <a:off x="3319126" y="-3319126"/>
              <a:ext cx="11004941" cy="17643192"/>
            </a:xfrm>
            <a:custGeom>
              <a:avLst/>
              <a:gdLst/>
              <a:ahLst/>
              <a:cxnLst/>
              <a:rect l="l" t="t" r="r" b="b"/>
              <a:pathLst>
                <a:path w="11004941" h="17643192" extrusionOk="0">
                  <a:moveTo>
                    <a:pt x="0" y="0"/>
                  </a:moveTo>
                  <a:lnTo>
                    <a:pt x="11004941" y="0"/>
                  </a:lnTo>
                  <a:lnTo>
                    <a:pt x="11004941" y="17643193"/>
                  </a:lnTo>
                  <a:lnTo>
                    <a:pt x="0" y="17643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6" name="Google Shape;226;p7"/>
            <p:cNvSpPr/>
            <p:nvPr/>
          </p:nvSpPr>
          <p:spPr>
            <a:xfrm rot="-5400000">
              <a:off x="7421420" y="-3319126"/>
              <a:ext cx="11004941" cy="17643192"/>
            </a:xfrm>
            <a:custGeom>
              <a:avLst/>
              <a:gdLst/>
              <a:ahLst/>
              <a:cxnLst/>
              <a:rect l="l" t="t" r="r" b="b"/>
              <a:pathLst>
                <a:path w="11004941" h="17643192" extrusionOk="0">
                  <a:moveTo>
                    <a:pt x="0" y="0"/>
                  </a:moveTo>
                  <a:lnTo>
                    <a:pt x="11004941" y="0"/>
                  </a:lnTo>
                  <a:lnTo>
                    <a:pt x="11004941" y="17643193"/>
                  </a:lnTo>
                  <a:lnTo>
                    <a:pt x="0" y="17643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227" name="Google Shape;227;p7"/>
          <p:cNvSpPr/>
          <p:nvPr/>
        </p:nvSpPr>
        <p:spPr>
          <a:xfrm rot="5752137">
            <a:off x="-1987163" y="-2381979"/>
            <a:ext cx="6289616" cy="5511991"/>
          </a:xfrm>
          <a:custGeom>
            <a:avLst/>
            <a:gdLst/>
            <a:ahLst/>
            <a:cxnLst/>
            <a:rect l="l" t="t" r="r" b="b"/>
            <a:pathLst>
              <a:path w="6289616" h="5511991" extrusionOk="0">
                <a:moveTo>
                  <a:pt x="0" y="0"/>
                </a:moveTo>
                <a:lnTo>
                  <a:pt x="6289616" y="0"/>
                </a:lnTo>
                <a:lnTo>
                  <a:pt x="6289616" y="5511991"/>
                </a:lnTo>
                <a:lnTo>
                  <a:pt x="0" y="5511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8" name="Google Shape;228;p7"/>
          <p:cNvSpPr/>
          <p:nvPr/>
        </p:nvSpPr>
        <p:spPr>
          <a:xfrm rot="-7515516">
            <a:off x="14514370" y="-1754675"/>
            <a:ext cx="5489861" cy="4541612"/>
          </a:xfrm>
          <a:custGeom>
            <a:avLst/>
            <a:gdLst/>
            <a:ahLst/>
            <a:cxnLst/>
            <a:rect l="l" t="t" r="r" b="b"/>
            <a:pathLst>
              <a:path w="5489861" h="4541612" extrusionOk="0">
                <a:moveTo>
                  <a:pt x="0" y="0"/>
                </a:moveTo>
                <a:lnTo>
                  <a:pt x="5489860" y="0"/>
                </a:lnTo>
                <a:lnTo>
                  <a:pt x="5489860" y="4541612"/>
                </a:lnTo>
                <a:lnTo>
                  <a:pt x="0" y="454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9" name="Google Shape;229;p7"/>
          <p:cNvSpPr txBox="1"/>
          <p:nvPr/>
        </p:nvSpPr>
        <p:spPr>
          <a:xfrm>
            <a:off x="698432" y="2235418"/>
            <a:ext cx="16768473" cy="829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48676" marR="0" lvl="1" indent="-698937" algn="l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6308"/>
              <a:buFont typeface="Arial"/>
              <a:buChar char="•"/>
            </a:pPr>
            <a:r>
              <a:rPr lang="en-US" sz="630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檔案名稱:檔名為班級寄件人座號姓名-主題名稱【例如</a:t>
            </a:r>
            <a:r>
              <a:rPr lang="en-US" sz="630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 </a:t>
            </a:r>
            <a:r>
              <a:rPr lang="en-US" sz="6309" b="1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40118</a:t>
            </a:r>
            <a:r>
              <a:rPr lang="en-US" sz="6309" b="1" i="0" u="none" strike="noStrike" cap="none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陳大鵬-</a:t>
            </a:r>
            <a:r>
              <a:rPr lang="en-US" sz="6309" b="1" i="0" u="none" strike="noStrike" cap="none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主題名稱</a:t>
            </a:r>
            <a:r>
              <a:rPr lang="en-US" sz="630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】。</a:t>
            </a:r>
            <a:endParaRPr sz="1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448676" marR="0" lvl="1" indent="-698937" algn="l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6308"/>
              <a:buFont typeface="Arial"/>
              <a:buChar char="•"/>
            </a:pPr>
            <a:r>
              <a:rPr lang="en-US" sz="630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暫不需列印紙本</a:t>
            </a:r>
            <a:r>
              <a:rPr lang="en-US" sz="630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(</a:t>
            </a:r>
            <a:r>
              <a:rPr lang="en-US" sz="630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如需列印會另行通知</a:t>
            </a:r>
            <a:r>
              <a:rPr lang="en-US" sz="630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)。</a:t>
            </a:r>
            <a:endParaRPr sz="1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448676" marR="0" lvl="1" indent="-698937" algn="l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4C4331"/>
              </a:buClr>
              <a:buSzPts val="6308"/>
              <a:buFont typeface="Arial"/>
              <a:buChar char="•"/>
            </a:pPr>
            <a:r>
              <a:rPr lang="en-US" sz="630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上傳科展說明書途徑</a:t>
            </a:r>
            <a:r>
              <a:rPr lang="en-US" sz="630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</a:t>
            </a:r>
            <a:endParaRPr sz="1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9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</a:t>
            </a:r>
            <a:r>
              <a:rPr lang="en-US" sz="569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1.email</a:t>
            </a:r>
            <a:r>
              <a:rPr lang="en-US" sz="569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  </a:t>
            </a:r>
            <a:r>
              <a:rPr lang="en-US" sz="5699" b="1" i="0" u="none" strike="noStrike" cap="none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  <a:hlinkClick r:id="rId7"/>
              </a:rPr>
              <a:t>tea42@kjes.tp.edu.tw</a:t>
            </a:r>
            <a:endParaRPr lang="en-US" sz="5699" b="1" i="0" u="none" strike="noStrike" cap="none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99" b="0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</a:t>
            </a:r>
            <a:r>
              <a:rPr lang="en-US" sz="5699" b="0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2.</a:t>
            </a:r>
            <a:r>
              <a:rPr lang="en-US" sz="5699" b="0" i="0" u="none" strike="noStrike" cap="none" dirty="0" err="1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網路表單</a:t>
            </a:r>
            <a:r>
              <a:rPr lang="en-US" sz="5699" b="0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r>
              <a:rPr lang="en-US" sz="5699" b="1" i="0" u="none" strike="noStrike" cap="non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  <a:hlinkClick r:id="rId8"/>
              </a:rPr>
              <a:t>https://</a:t>
            </a:r>
            <a:r>
              <a:rPr lang="en-US" sz="5699" b="1" i="0" u="none" strike="noStrike" cap="none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  <a:hlinkClick r:id="rId8"/>
              </a:rPr>
              <a:t>reurl.cc</a:t>
            </a:r>
            <a:r>
              <a:rPr lang="en-US" sz="5699" b="1" i="0" u="none" strike="noStrike" cap="none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  <a:hlinkClick r:id="rId8"/>
              </a:rPr>
              <a:t>/</a:t>
            </a:r>
            <a:r>
              <a:rPr lang="en-US" sz="5699" b="1" i="0" u="none" strike="noStrike" cap="none" dirty="0" err="1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  <a:hlinkClick r:id="rId8"/>
              </a:rPr>
              <a:t>9nbV98</a:t>
            </a:r>
            <a:endParaRPr lang="en-US" sz="5699" b="1" i="0" u="none" strike="noStrike" cap="none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09" b="0" i="0" u="none" strike="noStrike" cap="none" dirty="0" smtClean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</a:t>
            </a:r>
            <a:endParaRPr sz="1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1327971" y="1028700"/>
            <a:ext cx="1006452" cy="1148441"/>
          </a:xfrm>
          <a:custGeom>
            <a:avLst/>
            <a:gdLst/>
            <a:ahLst/>
            <a:cxnLst/>
            <a:rect l="l" t="t" r="r" b="b"/>
            <a:pathLst>
              <a:path w="1006452" h="1148441" extrusionOk="0">
                <a:moveTo>
                  <a:pt x="0" y="0"/>
                </a:moveTo>
                <a:lnTo>
                  <a:pt x="1006452" y="0"/>
                </a:lnTo>
                <a:lnTo>
                  <a:pt x="1006452" y="1148441"/>
                </a:lnTo>
                <a:lnTo>
                  <a:pt x="0" y="1148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1" name="Google Shape;231;p7"/>
          <p:cNvSpPr/>
          <p:nvPr/>
        </p:nvSpPr>
        <p:spPr>
          <a:xfrm>
            <a:off x="15507478" y="7697529"/>
            <a:ext cx="1751822" cy="1959022"/>
          </a:xfrm>
          <a:custGeom>
            <a:avLst/>
            <a:gdLst/>
            <a:ahLst/>
            <a:cxnLst/>
            <a:rect l="l" t="t" r="r" b="b"/>
            <a:pathLst>
              <a:path w="2586167" h="2586167" extrusionOk="0">
                <a:moveTo>
                  <a:pt x="0" y="0"/>
                </a:moveTo>
                <a:lnTo>
                  <a:pt x="2586167" y="0"/>
                </a:lnTo>
                <a:lnTo>
                  <a:pt x="2586167" y="2586167"/>
                </a:lnTo>
                <a:lnTo>
                  <a:pt x="0" y="2586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7"/>
          <p:cNvSpPr txBox="1"/>
          <p:nvPr/>
        </p:nvSpPr>
        <p:spPr>
          <a:xfrm>
            <a:off x="3856229" y="605405"/>
            <a:ext cx="7587090" cy="124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5" b="1" i="0" u="none" strike="noStrike" cap="none" dirty="0" err="1">
                <a:solidFill>
                  <a:srgbClr val="D63124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科展作品繳交方式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55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8"/>
          <p:cNvGrpSpPr/>
          <p:nvPr/>
        </p:nvGrpSpPr>
        <p:grpSpPr>
          <a:xfrm>
            <a:off x="-200098" y="-726566"/>
            <a:ext cx="18688198" cy="11646112"/>
            <a:chOff x="0" y="0"/>
            <a:chExt cx="24917596" cy="15528149"/>
          </a:xfrm>
        </p:grpSpPr>
        <p:sp>
          <p:nvSpPr>
            <p:cNvPr id="238" name="Google Shape;238;p8"/>
            <p:cNvSpPr/>
            <p:nvPr/>
          </p:nvSpPr>
          <p:spPr>
            <a:xfrm rot="-5400000">
              <a:off x="238056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39" name="Google Shape;239;p8"/>
            <p:cNvSpPr/>
            <p:nvPr/>
          </p:nvSpPr>
          <p:spPr>
            <a:xfrm rot="-5400000">
              <a:off x="14643995" y="-2380565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40" name="Google Shape;240;p8"/>
            <p:cNvSpPr/>
            <p:nvPr/>
          </p:nvSpPr>
          <p:spPr>
            <a:xfrm rot="-5400000">
              <a:off x="2380565" y="5226346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6"/>
                  </a:lnTo>
                  <a:lnTo>
                    <a:pt x="0" y="1265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41" name="Google Shape;241;p8"/>
            <p:cNvSpPr/>
            <p:nvPr/>
          </p:nvSpPr>
          <p:spPr>
            <a:xfrm rot="-5400000">
              <a:off x="14643995" y="5254548"/>
              <a:ext cx="7893036" cy="12654166"/>
            </a:xfrm>
            <a:custGeom>
              <a:avLst/>
              <a:gdLst/>
              <a:ahLst/>
              <a:cxnLst/>
              <a:rect l="l" t="t" r="r" b="b"/>
              <a:pathLst>
                <a:path w="7893036" h="12654166" extrusionOk="0">
                  <a:moveTo>
                    <a:pt x="0" y="0"/>
                  </a:moveTo>
                  <a:lnTo>
                    <a:pt x="7893036" y="0"/>
                  </a:lnTo>
                  <a:lnTo>
                    <a:pt x="7893036" y="12654165"/>
                  </a:lnTo>
                  <a:lnTo>
                    <a:pt x="0" y="126541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242" name="Google Shape;242;p8"/>
          <p:cNvSpPr/>
          <p:nvPr/>
        </p:nvSpPr>
        <p:spPr>
          <a:xfrm>
            <a:off x="10350370" y="1196689"/>
            <a:ext cx="6413026" cy="6413026"/>
          </a:xfrm>
          <a:custGeom>
            <a:avLst/>
            <a:gdLst/>
            <a:ahLst/>
            <a:cxnLst/>
            <a:rect l="l" t="t" r="r" b="b"/>
            <a:pathLst>
              <a:path w="6413026" h="6413026" extrusionOk="0">
                <a:moveTo>
                  <a:pt x="0" y="0"/>
                </a:moveTo>
                <a:lnTo>
                  <a:pt x="6413026" y="0"/>
                </a:lnTo>
                <a:lnTo>
                  <a:pt x="6413026" y="6413025"/>
                </a:lnTo>
                <a:lnTo>
                  <a:pt x="0" y="6413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3" name="Google Shape;243;p8"/>
          <p:cNvSpPr/>
          <p:nvPr/>
        </p:nvSpPr>
        <p:spPr>
          <a:xfrm>
            <a:off x="10753963" y="1554378"/>
            <a:ext cx="5523846" cy="5544006"/>
          </a:xfrm>
          <a:custGeom>
            <a:avLst/>
            <a:gdLst/>
            <a:ahLst/>
            <a:cxnLst/>
            <a:rect l="l" t="t" r="r" b="b"/>
            <a:pathLst>
              <a:path w="5523846" h="5544006" extrusionOk="0">
                <a:moveTo>
                  <a:pt x="0" y="0"/>
                </a:moveTo>
                <a:lnTo>
                  <a:pt x="5523846" y="0"/>
                </a:lnTo>
                <a:lnTo>
                  <a:pt x="5523846" y="5544006"/>
                </a:lnTo>
                <a:lnTo>
                  <a:pt x="0" y="5544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44" name="Google Shape;244;p8"/>
          <p:cNvGrpSpPr/>
          <p:nvPr/>
        </p:nvGrpSpPr>
        <p:grpSpPr>
          <a:xfrm>
            <a:off x="10953899" y="2327900"/>
            <a:ext cx="5123974" cy="3715298"/>
            <a:chOff x="0" y="-66675"/>
            <a:chExt cx="1212933" cy="879475"/>
          </a:xfrm>
        </p:grpSpPr>
        <p:sp>
          <p:nvSpPr>
            <p:cNvPr id="245" name="Google Shape;245;p8"/>
            <p:cNvSpPr/>
            <p:nvPr/>
          </p:nvSpPr>
          <p:spPr>
            <a:xfrm>
              <a:off x="0" y="0"/>
              <a:ext cx="1212933" cy="812800"/>
            </a:xfrm>
            <a:custGeom>
              <a:avLst/>
              <a:gdLst/>
              <a:ahLst/>
              <a:cxnLst/>
              <a:rect l="l" t="t" r="r" b="b"/>
              <a:pathLst>
                <a:path w="1212933" h="812800" extrusionOk="0">
                  <a:moveTo>
                    <a:pt x="0" y="0"/>
                  </a:moveTo>
                  <a:lnTo>
                    <a:pt x="1212933" y="0"/>
                  </a:lnTo>
                  <a:lnTo>
                    <a:pt x="121293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2B9D7"/>
            </a:solidFill>
            <a:ln>
              <a:noFill/>
            </a:ln>
          </p:spPr>
        </p:sp>
        <p:sp>
          <p:nvSpPr>
            <p:cNvPr id="246" name="Google Shape;246;p8"/>
            <p:cNvSpPr txBox="1"/>
            <p:nvPr/>
          </p:nvSpPr>
          <p:spPr>
            <a:xfrm>
              <a:off x="0" y="-66675"/>
              <a:ext cx="1212933" cy="8794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7900" tIns="67900" rIns="67900" bIns="67900" anchor="ctr" anchorCtr="0">
              <a:noAutofit/>
            </a:bodyPr>
            <a:lstStyle/>
            <a:p>
              <a:pPr marL="0" marR="0" lvl="0" indent="0" algn="ctr" rtl="0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8"/>
          <p:cNvGrpSpPr/>
          <p:nvPr/>
        </p:nvGrpSpPr>
        <p:grpSpPr>
          <a:xfrm>
            <a:off x="1028700" y="537192"/>
            <a:ext cx="8731120" cy="8815104"/>
            <a:chOff x="0" y="0"/>
            <a:chExt cx="11094452" cy="10748816"/>
          </a:xfrm>
        </p:grpSpPr>
        <p:sp>
          <p:nvSpPr>
            <p:cNvPr id="248" name="Google Shape;248;p8"/>
            <p:cNvSpPr/>
            <p:nvPr/>
          </p:nvSpPr>
          <p:spPr>
            <a:xfrm rot="-5400000">
              <a:off x="2087144" y="-2087144"/>
              <a:ext cx="6920164" cy="11094452"/>
            </a:xfrm>
            <a:custGeom>
              <a:avLst/>
              <a:gdLst/>
              <a:ahLst/>
              <a:cxnLst/>
              <a:rect l="l" t="t" r="r" b="b"/>
              <a:pathLst>
                <a:path w="6920164" h="11094452" extrusionOk="0">
                  <a:moveTo>
                    <a:pt x="0" y="0"/>
                  </a:moveTo>
                  <a:lnTo>
                    <a:pt x="6920164" y="0"/>
                  </a:lnTo>
                  <a:lnTo>
                    <a:pt x="6920164" y="11094452"/>
                  </a:lnTo>
                  <a:lnTo>
                    <a:pt x="0" y="1109445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49" name="Google Shape;249;p8"/>
            <p:cNvSpPr/>
            <p:nvPr/>
          </p:nvSpPr>
          <p:spPr>
            <a:xfrm rot="-5400000">
              <a:off x="3531709" y="3186073"/>
              <a:ext cx="4031034" cy="11094452"/>
            </a:xfrm>
            <a:custGeom>
              <a:avLst/>
              <a:gdLst/>
              <a:ahLst/>
              <a:cxnLst/>
              <a:rect l="l" t="t" r="r" b="b"/>
              <a:pathLst>
                <a:path w="4031034" h="11094452" extrusionOk="0">
                  <a:moveTo>
                    <a:pt x="0" y="0"/>
                  </a:moveTo>
                  <a:lnTo>
                    <a:pt x="4031034" y="0"/>
                  </a:lnTo>
                  <a:lnTo>
                    <a:pt x="4031034" y="11094451"/>
                  </a:lnTo>
                  <a:lnTo>
                    <a:pt x="0" y="11094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r="-71670"/>
              </a:stretch>
            </a:blipFill>
            <a:ln>
              <a:noFill/>
            </a:ln>
          </p:spPr>
        </p:sp>
      </p:grpSp>
      <p:sp>
        <p:nvSpPr>
          <p:cNvPr id="250" name="Google Shape;250;p8"/>
          <p:cNvSpPr txBox="1"/>
          <p:nvPr/>
        </p:nvSpPr>
        <p:spPr>
          <a:xfrm>
            <a:off x="1771024" y="1194444"/>
            <a:ext cx="6928138" cy="13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99" b="1" i="0" u="none" strike="noStrike" cap="none" dirty="0">
                <a:solidFill>
                  <a:srgbClr val="4C4331"/>
                </a:solidFill>
                <a:sym typeface="Arial"/>
              </a:rPr>
              <a:t>  </a:t>
            </a:r>
            <a:r>
              <a:rPr lang="en-US" sz="7799" b="1" i="0" u="none" strike="noStrike" cap="none" dirty="0" err="1">
                <a:solidFill>
                  <a:srgbClr val="4C4331"/>
                </a:solidFill>
                <a:sym typeface="Arial"/>
              </a:rPr>
              <a:t>恭喜</a:t>
            </a:r>
            <a:r>
              <a:rPr lang="en-US" sz="7799" b="1" i="0" u="none" strike="noStrike" cap="none" dirty="0">
                <a:solidFill>
                  <a:srgbClr val="4C4331"/>
                </a:solidFill>
                <a:sym typeface="Arial"/>
              </a:rPr>
              <a:t>！</a:t>
            </a:r>
            <a:endParaRPr b="1" dirty="0"/>
          </a:p>
        </p:txBody>
      </p:sp>
      <p:sp>
        <p:nvSpPr>
          <p:cNvPr id="251" name="Google Shape;251;p8"/>
          <p:cNvSpPr txBox="1"/>
          <p:nvPr/>
        </p:nvSpPr>
        <p:spPr>
          <a:xfrm>
            <a:off x="10350370" y="7810662"/>
            <a:ext cx="6448849" cy="125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4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請記住</a:t>
            </a:r>
            <a:r>
              <a:rPr lang="en-US" sz="3149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rtl="0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49" b="1" i="0" u="none" strike="noStrike" cap="none" dirty="0" err="1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自然是與生活息息相關的學科</a:t>
            </a:r>
            <a:r>
              <a:rPr lang="en-US" sz="3149" b="1" i="0" u="none" strike="noStrike" cap="none" dirty="0">
                <a:solidFill>
                  <a:srgbClr val="4C433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!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3097782" y="2327900"/>
            <a:ext cx="4667866" cy="789294"/>
          </a:xfrm>
          <a:custGeom>
            <a:avLst/>
            <a:gdLst/>
            <a:ahLst/>
            <a:cxnLst/>
            <a:rect l="l" t="t" r="r" b="b"/>
            <a:pathLst>
              <a:path w="4667866" h="789294" extrusionOk="0">
                <a:moveTo>
                  <a:pt x="0" y="0"/>
                </a:moveTo>
                <a:lnTo>
                  <a:pt x="4667866" y="0"/>
                </a:lnTo>
                <a:lnTo>
                  <a:pt x="4667866" y="789293"/>
                </a:lnTo>
                <a:lnTo>
                  <a:pt x="0" y="7892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3" name="Google Shape;253;p8"/>
          <p:cNvSpPr/>
          <p:nvPr/>
        </p:nvSpPr>
        <p:spPr>
          <a:xfrm>
            <a:off x="11847566" y="2603997"/>
            <a:ext cx="3183000" cy="3521991"/>
          </a:xfrm>
          <a:custGeom>
            <a:avLst/>
            <a:gdLst/>
            <a:ahLst/>
            <a:cxnLst/>
            <a:rect l="l" t="t" r="r" b="b"/>
            <a:pathLst>
              <a:path w="3183000" h="3521991" extrusionOk="0">
                <a:moveTo>
                  <a:pt x="0" y="0"/>
                </a:moveTo>
                <a:lnTo>
                  <a:pt x="3183000" y="0"/>
                </a:lnTo>
                <a:lnTo>
                  <a:pt x="3183000" y="3521991"/>
                </a:lnTo>
                <a:lnTo>
                  <a:pt x="0" y="3521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8"/>
          <p:cNvSpPr txBox="1"/>
          <p:nvPr/>
        </p:nvSpPr>
        <p:spPr>
          <a:xfrm>
            <a:off x="1326187" y="3533937"/>
            <a:ext cx="8191037" cy="588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500" marR="0" lvl="0" indent="-57150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200" b="1" i="0" u="none" strike="noStrike" cap="none" dirty="0" err="1" smtClean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今天的自然課程介紹已經完畢</a:t>
            </a:r>
            <a:r>
              <a:rPr lang="en-US" sz="4200" b="1" i="0" u="none" strike="noStrike" cap="none" dirty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。</a:t>
            </a:r>
            <a:endParaRPr dirty="0">
              <a:latin typeface="書法家中楷體" panose="02010609010101010101" pitchFamily="49" charset="-120"/>
              <a:ea typeface="書法家中楷體" panose="02010609010101010101" pitchFamily="49" charset="-120"/>
            </a:endParaRPr>
          </a:p>
          <a:p>
            <a:pPr marL="571500" marR="0" lvl="0" indent="-5715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200" b="1" i="0" u="none" strike="noStrike" cap="none" dirty="0" err="1" smtClean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學校的學習</a:t>
            </a:r>
            <a:r>
              <a:rPr lang="en-US" sz="4200" b="1" i="0" u="none" strike="noStrike" cap="none" dirty="0" err="1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，更需要家長協助帶孩子從生活中驗證</a:t>
            </a:r>
            <a:r>
              <a:rPr lang="en-US" sz="4200" b="1" i="0" u="none" strike="noStrike" cap="none" dirty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。</a:t>
            </a:r>
            <a:endParaRPr dirty="0">
              <a:latin typeface="書法家中楷體" panose="02010609010101010101" pitchFamily="49" charset="-120"/>
              <a:ea typeface="書法家中楷體" panose="02010609010101010101" pitchFamily="49" charset="-120"/>
            </a:endParaRPr>
          </a:p>
          <a:p>
            <a:pPr marL="571500" marR="0" lvl="0" indent="-5715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200" b="1" i="0" u="none" strike="noStrike" cap="none" dirty="0" err="1" smtClean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希望家長能運用假日</a:t>
            </a:r>
            <a:r>
              <a:rPr lang="en-US" sz="4200" b="1" i="0" u="none" strike="noStrike" cap="none" dirty="0" err="1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，多帶學生接觸大自然，並參觀科學館及參加自然相關體驗活動</a:t>
            </a:r>
            <a:r>
              <a:rPr lang="en-US" sz="4200" b="1" i="0" u="none" strike="noStrike" cap="none" dirty="0">
                <a:solidFill>
                  <a:srgbClr val="4C4331"/>
                </a:solidFill>
                <a:latin typeface="書法家中楷體" panose="02010609010101010101" pitchFamily="49" charset="-120"/>
                <a:ea typeface="書法家中楷體" panose="02010609010101010101" pitchFamily="49" charset="-120"/>
                <a:sym typeface="Arial"/>
              </a:rPr>
              <a:t>。</a:t>
            </a:r>
            <a:endParaRPr dirty="0">
              <a:latin typeface="書法家中楷體" panose="02010609010101010101" pitchFamily="49" charset="-120"/>
              <a:ea typeface="書法家中楷體" panose="02010609010101010101" pitchFamily="49" charset="-120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200" b="1" i="0" u="none" strike="noStrike" cap="none" dirty="0">
              <a:solidFill>
                <a:srgbClr val="4C4331"/>
              </a:solidFill>
              <a:latin typeface="書法家中楷體" panose="02010609010101010101" pitchFamily="49" charset="-120"/>
              <a:ea typeface="書法家中楷體" panose="02010609010101010101" pitchFamily="49" charset="-120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272</Words>
  <Application>Microsoft Office PowerPoint</Application>
  <PresentationFormat>自訂</PresentationFormat>
  <Paragraphs>78</Paragraphs>
  <Slides>8</Slides>
  <Notes>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user</cp:lastModifiedBy>
  <cp:revision>7</cp:revision>
  <dcterms:created xsi:type="dcterms:W3CDTF">2006-08-16T00:00:00Z</dcterms:created>
  <dcterms:modified xsi:type="dcterms:W3CDTF">2025-09-02T02:01:04Z</dcterms:modified>
</cp:coreProperties>
</file>