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7" r:id="rId3"/>
    <p:sldId id="257" r:id="rId4"/>
    <p:sldId id="258" r:id="rId5"/>
    <p:sldId id="259" r:id="rId6"/>
    <p:sldId id="261" r:id="rId7"/>
    <p:sldId id="264" r:id="rId8"/>
    <p:sldId id="268" r:id="rId9"/>
    <p:sldId id="263" r:id="rId10"/>
    <p:sldId id="262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6" autoAdjust="0"/>
    <p:restoredTop sz="94660"/>
  </p:normalViewPr>
  <p:slideViewPr>
    <p:cSldViewPr>
      <p:cViewPr>
        <p:scale>
          <a:sx n="71" d="100"/>
          <a:sy n="71" d="100"/>
        </p:scale>
        <p:origin x="-1124" y="2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FEFC4-E2E9-4C39-8BB4-70FF8F1FCB72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3545E-7B56-424A-97CC-B5FB3FC5AC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320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3545E-7B56-424A-97CC-B5FB3FC5AC6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03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E39679-CD58-4A17-9042-BD147D9CA510}" type="datetimeFigureOut">
              <a:rPr lang="zh-TW" altLang="en-US" smtClean="0"/>
              <a:t>2025/9/13</a:t>
            </a:fld>
            <a:endParaRPr lang="zh-TW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749D2A-B4CD-4C6B-B11B-5268229BE9E0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19672" y="1268760"/>
            <a:ext cx="6408712" cy="1193304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走讀台灣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認識台北城門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3528" y="3573016"/>
            <a:ext cx="8496944" cy="2880320"/>
          </a:xfrm>
        </p:spPr>
        <p:txBody>
          <a:bodyPr>
            <a:normAutofit/>
          </a:bodyPr>
          <a:lstStyle/>
          <a:p>
            <a:pPr algn="ctr"/>
            <a:r>
              <a:rPr lang="zh-TW" altLang="en-US" sz="3200" b="1" dirty="0" smtClean="0"/>
              <a:t>主講：</a:t>
            </a:r>
            <a:r>
              <a:rPr lang="zh-TW" altLang="en-US" sz="3200" b="1" dirty="0" smtClean="0"/>
              <a:t>侯文龍</a:t>
            </a:r>
            <a:endParaRPr lang="en-US" altLang="zh-TW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9022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83768" y="404664"/>
            <a:ext cx="3813048" cy="923528"/>
          </a:xfrm>
        </p:spPr>
        <p:txBody>
          <a:bodyPr/>
          <a:lstStyle/>
          <a:p>
            <a:r>
              <a:rPr lang="zh-TW" altLang="en-US" dirty="0" smtClean="0"/>
              <a:t>關於台北城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7854696" cy="475252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＊同治十三年</a:t>
            </a:r>
            <a:r>
              <a:rPr lang="zh-TW" altLang="zh-TW" dirty="0"/>
              <a:t>（ </a:t>
            </a:r>
            <a:r>
              <a:rPr lang="en-US" altLang="zh-TW" dirty="0" smtClean="0">
                <a:latin typeface="新細明體"/>
                <a:ea typeface="新細明體"/>
              </a:rPr>
              <a:t>1874</a:t>
            </a:r>
            <a:r>
              <a:rPr lang="zh-TW" altLang="en-US" dirty="0" smtClean="0">
                <a:latin typeface="新細明體"/>
                <a:ea typeface="新細明體"/>
              </a:rPr>
              <a:t>年</a:t>
            </a:r>
            <a:r>
              <a:rPr lang="zh-TW" altLang="zh-TW" dirty="0"/>
              <a:t>）</a:t>
            </a:r>
            <a:r>
              <a:rPr lang="zh-TW" altLang="en-US" dirty="0" smtClean="0">
                <a:latin typeface="新細明體"/>
                <a:ea typeface="新細明體"/>
              </a:rPr>
              <a:t>台灣發生牡丹社事件。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 smtClean="0">
                <a:latin typeface="新細明體"/>
              </a:rPr>
              <a:t>＊</a:t>
            </a:r>
            <a:r>
              <a:rPr lang="zh-TW" altLang="en-US" dirty="0">
                <a:latin typeface="新細明體"/>
              </a:rPr>
              <a:t>光緒</a:t>
            </a:r>
            <a:r>
              <a:rPr lang="zh-TW" altLang="zh-TW" dirty="0"/>
              <a:t>元年（</a:t>
            </a:r>
            <a:r>
              <a:rPr lang="en-US" altLang="zh-TW" dirty="0"/>
              <a:t>1875</a:t>
            </a:r>
            <a:r>
              <a:rPr lang="zh-TW" altLang="zh-TW" dirty="0"/>
              <a:t>年），</a:t>
            </a:r>
            <a:r>
              <a:rPr lang="zh-TW" altLang="en-US" dirty="0"/>
              <a:t>福建巡撫</a:t>
            </a:r>
            <a:r>
              <a:rPr lang="zh-TW" altLang="zh-TW" dirty="0"/>
              <a:t>移駐臺北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algn="l"/>
            <a:r>
              <a:rPr lang="zh-TW" altLang="en-US" dirty="0">
                <a:latin typeface="新細明體"/>
              </a:rPr>
              <a:t>＊</a:t>
            </a:r>
            <a:r>
              <a:rPr lang="zh-TW" altLang="en-US" dirty="0" smtClean="0">
                <a:latin typeface="新細明體"/>
              </a:rPr>
              <a:t>光緒</a:t>
            </a:r>
            <a:r>
              <a:rPr lang="zh-TW" altLang="en-US" dirty="0" smtClean="0"/>
              <a:t>五</a:t>
            </a:r>
            <a:r>
              <a:rPr lang="zh-TW" altLang="zh-TW" dirty="0" smtClean="0"/>
              <a:t>年</a:t>
            </a:r>
            <a:r>
              <a:rPr lang="zh-TW" altLang="zh-TW" dirty="0"/>
              <a:t>（</a:t>
            </a:r>
            <a:r>
              <a:rPr lang="en-US" altLang="zh-TW" dirty="0" smtClean="0"/>
              <a:t>1879</a:t>
            </a:r>
            <a:r>
              <a:rPr lang="zh-TW" altLang="zh-TW" dirty="0" smtClean="0"/>
              <a:t>年</a:t>
            </a:r>
            <a:r>
              <a:rPr lang="zh-TW" altLang="zh-TW" dirty="0"/>
              <a:t>）</a:t>
            </a:r>
            <a:r>
              <a:rPr lang="zh-TW" altLang="zh-TW" dirty="0" smtClean="0"/>
              <a:t>，</a:t>
            </a:r>
            <a:r>
              <a:rPr lang="zh-TW" altLang="en-US" dirty="0"/>
              <a:t>清廷</a:t>
            </a:r>
            <a:r>
              <a:rPr lang="zh-TW" altLang="en-US" dirty="0" smtClean="0"/>
              <a:t>批准沈葆楨之議設台北府。</a:t>
            </a:r>
            <a:endParaRPr lang="en-US" altLang="zh-TW" dirty="0"/>
          </a:p>
          <a:p>
            <a:pPr algn="l"/>
            <a:r>
              <a:rPr lang="zh-TW" altLang="zh-TW" dirty="0">
                <a:latin typeface="新細明體"/>
              </a:rPr>
              <a:t>＊</a:t>
            </a:r>
            <a:r>
              <a:rPr lang="zh-TW" altLang="en-US" dirty="0">
                <a:latin typeface="新細明體"/>
              </a:rPr>
              <a:t>光緒</a:t>
            </a:r>
            <a:r>
              <a:rPr lang="zh-TW" altLang="zh-TW" dirty="0"/>
              <a:t>十一年（1885年），臺灣建行省，劉銘傳原為福建</a:t>
            </a:r>
            <a:endParaRPr lang="en-US" altLang="zh-TW" dirty="0"/>
          </a:p>
          <a:p>
            <a:pPr algn="l"/>
            <a:r>
              <a:rPr lang="zh-TW" altLang="en-US" dirty="0"/>
              <a:t>    </a:t>
            </a:r>
            <a:r>
              <a:rPr lang="zh-TW" altLang="zh-TW" dirty="0"/>
              <a:t>巡撫，改</a:t>
            </a:r>
            <a:r>
              <a:rPr lang="zh-TW" altLang="zh-TW" dirty="0" smtClean="0"/>
              <a:t>任</a:t>
            </a:r>
            <a:r>
              <a:rPr lang="zh-TW" altLang="en-US" dirty="0" smtClean="0"/>
              <a:t>首任</a:t>
            </a:r>
            <a:r>
              <a:rPr lang="zh-TW" altLang="zh-TW" dirty="0" smtClean="0"/>
              <a:t>臺灣</a:t>
            </a:r>
            <a:r>
              <a:rPr lang="zh-TW" altLang="zh-TW" dirty="0"/>
              <a:t>巡撫。</a:t>
            </a:r>
            <a:endParaRPr lang="en-US" altLang="zh-TW" baseline="30000" dirty="0"/>
          </a:p>
          <a:p>
            <a:pPr algn="l"/>
            <a:r>
              <a:rPr lang="zh-TW" altLang="en-US" dirty="0">
                <a:latin typeface="新細明體"/>
              </a:rPr>
              <a:t>＊</a:t>
            </a:r>
            <a:r>
              <a:rPr lang="zh-TW" altLang="zh-TW" dirty="0"/>
              <a:t>1887年，</a:t>
            </a:r>
            <a:r>
              <a:rPr lang="zh-TW" altLang="en-US" dirty="0" smtClean="0"/>
              <a:t>台灣</a:t>
            </a:r>
            <a:r>
              <a:rPr lang="zh-TW" altLang="en-US" dirty="0"/>
              <a:t>沿用舊名</a:t>
            </a:r>
            <a:r>
              <a:rPr lang="zh-TW" altLang="zh-TW" dirty="0" smtClean="0"/>
              <a:t>稱為</a:t>
            </a:r>
            <a:r>
              <a:rPr lang="zh-TW" altLang="en-US" dirty="0"/>
              <a:t>福建</a:t>
            </a:r>
            <a:r>
              <a:rPr lang="zh-TW" altLang="en-US" dirty="0" smtClean="0"/>
              <a:t>台灣省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algn="l"/>
            <a:r>
              <a:rPr lang="zh-TW" altLang="en-US" dirty="0">
                <a:latin typeface="新細明體"/>
              </a:rPr>
              <a:t>＊</a:t>
            </a:r>
            <a:r>
              <a:rPr lang="zh-TW" altLang="zh-TW" dirty="0" smtClean="0"/>
              <a:t>188</a:t>
            </a:r>
            <a:r>
              <a:rPr lang="en-US" altLang="zh-TW" dirty="0" smtClean="0"/>
              <a:t>8</a:t>
            </a:r>
            <a:r>
              <a:rPr lang="zh-TW" altLang="zh-TW" dirty="0" smtClean="0"/>
              <a:t>年，</a:t>
            </a:r>
            <a:r>
              <a:rPr lang="zh-TW" altLang="en-US" dirty="0" smtClean="0"/>
              <a:t>閩台分治，但福建省每年仍撥給台灣「協銀」。</a:t>
            </a:r>
            <a:endParaRPr lang="zh-TW" altLang="zh-TW" dirty="0" smtClean="0"/>
          </a:p>
          <a:p>
            <a:pPr algn="l"/>
            <a:r>
              <a:rPr lang="zh-TW" altLang="en-US" dirty="0" smtClean="0">
                <a:latin typeface="新細明體"/>
              </a:rPr>
              <a:t>＊</a:t>
            </a:r>
            <a:r>
              <a:rPr lang="zh-TW" altLang="zh-TW" dirty="0" smtClean="0"/>
              <a:t>臺灣</a:t>
            </a:r>
            <a:r>
              <a:rPr lang="zh-TW" altLang="zh-TW" dirty="0"/>
              <a:t>巡撫總管</a:t>
            </a:r>
            <a:r>
              <a:rPr lang="zh-TW" altLang="zh-TW" dirty="0" smtClean="0"/>
              <a:t>臺灣</a:t>
            </a:r>
            <a:r>
              <a:rPr lang="zh-TW" altLang="en-US" dirty="0" smtClean="0"/>
              <a:t>軍政務</a:t>
            </a:r>
            <a:r>
              <a:rPr lang="zh-TW" altLang="zh-TW" dirty="0" smtClean="0"/>
              <a:t>，</a:t>
            </a:r>
            <a:r>
              <a:rPr lang="zh-TW" altLang="zh-TW" dirty="0"/>
              <a:t>在官職上屬從二品。在官</a:t>
            </a:r>
            <a:endParaRPr lang="en-US" altLang="zh-TW" dirty="0"/>
          </a:p>
          <a:p>
            <a:pPr algn="l"/>
            <a:r>
              <a:rPr lang="zh-TW" altLang="en-US" dirty="0"/>
              <a:t>    </a:t>
            </a:r>
            <a:r>
              <a:rPr lang="zh-TW" altLang="zh-TW" dirty="0"/>
              <a:t>餉方面</a:t>
            </a:r>
            <a:r>
              <a:rPr lang="zh-TW" altLang="zh-TW" dirty="0" smtClean="0"/>
              <a:t>，臺灣</a:t>
            </a:r>
            <a:r>
              <a:rPr lang="zh-TW" altLang="zh-TW" dirty="0"/>
              <a:t>巡撫年薪約為白</a:t>
            </a:r>
            <a:r>
              <a:rPr lang="zh-TW" altLang="en-US" dirty="0"/>
              <a:t>銀</a:t>
            </a:r>
            <a:r>
              <a:rPr lang="zh-TW" altLang="zh-TW" dirty="0"/>
              <a:t>155</a:t>
            </a:r>
            <a:r>
              <a:rPr lang="zh-TW" altLang="en-US" dirty="0"/>
              <a:t>兩</a:t>
            </a:r>
            <a:r>
              <a:rPr lang="zh-TW" altLang="zh-TW" dirty="0"/>
              <a:t>，</a:t>
            </a:r>
            <a:r>
              <a:rPr lang="zh-TW" altLang="en-US" dirty="0"/>
              <a:t>養廉銀</a:t>
            </a:r>
            <a:r>
              <a:rPr lang="zh-TW" altLang="zh-TW" dirty="0"/>
              <a:t>則達</a:t>
            </a:r>
            <a:endParaRPr lang="en-US" altLang="zh-TW" dirty="0"/>
          </a:p>
          <a:p>
            <a:pPr algn="l"/>
            <a:r>
              <a:rPr lang="zh-TW" altLang="en-US" dirty="0"/>
              <a:t>    </a:t>
            </a:r>
            <a:r>
              <a:rPr lang="zh-TW" altLang="zh-TW" dirty="0"/>
              <a:t>一萬兩，而當時</a:t>
            </a:r>
            <a:r>
              <a:rPr lang="zh-TW" altLang="en-US" dirty="0"/>
              <a:t>工人</a:t>
            </a:r>
            <a:r>
              <a:rPr lang="zh-TW" altLang="zh-TW" dirty="0"/>
              <a:t>、</a:t>
            </a:r>
            <a:r>
              <a:rPr lang="zh-TW" altLang="en-US" dirty="0"/>
              <a:t>差役</a:t>
            </a:r>
            <a:r>
              <a:rPr lang="zh-TW" altLang="zh-TW" dirty="0"/>
              <a:t>一年薪餉則約為20至30兩</a:t>
            </a:r>
            <a:r>
              <a:rPr lang="zh-TW" altLang="en-US" dirty="0"/>
              <a:t>銀</a:t>
            </a:r>
            <a:endParaRPr lang="en-US" altLang="zh-TW" dirty="0"/>
          </a:p>
          <a:p>
            <a:pPr algn="l"/>
            <a:r>
              <a:rPr lang="zh-TW" altLang="en-US" dirty="0"/>
              <a:t>    錢</a:t>
            </a:r>
            <a:r>
              <a:rPr lang="zh-TW" altLang="zh-TW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76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74543" y="188640"/>
            <a:ext cx="4605136" cy="92008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台北城的誕生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9512" y="964107"/>
            <a:ext cx="8712968" cy="5157192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＊清光緒</a:t>
            </a:r>
            <a:r>
              <a:rPr lang="en-US" altLang="zh-TW" dirty="0" smtClean="0">
                <a:latin typeface="新細明體"/>
                <a:ea typeface="新細明體"/>
              </a:rPr>
              <a:t>8</a:t>
            </a:r>
            <a:r>
              <a:rPr lang="zh-TW" altLang="en-US" dirty="0" smtClean="0">
                <a:latin typeface="新細明體"/>
                <a:ea typeface="新細明體"/>
              </a:rPr>
              <a:t>年</a:t>
            </a:r>
            <a:r>
              <a:rPr lang="en-US" altLang="zh-TW" dirty="0" smtClean="0">
                <a:latin typeface="新細明體"/>
                <a:ea typeface="新細明體"/>
              </a:rPr>
              <a:t>〈1882〉</a:t>
            </a:r>
            <a:r>
              <a:rPr lang="zh-TW" altLang="en-US" dirty="0" smtClean="0">
                <a:latin typeface="新細明體"/>
                <a:ea typeface="新細明體"/>
              </a:rPr>
              <a:t>始建，</a:t>
            </a:r>
            <a:r>
              <a:rPr lang="en-US" altLang="zh-TW" dirty="0" smtClean="0">
                <a:latin typeface="新細明體"/>
                <a:ea typeface="新細明體"/>
              </a:rPr>
              <a:t>1884</a:t>
            </a:r>
            <a:r>
              <a:rPr lang="zh-TW" altLang="en-US" dirty="0" smtClean="0">
                <a:latin typeface="新細明體"/>
                <a:ea typeface="新細明體"/>
              </a:rPr>
              <a:t>年完工。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r>
              <a:rPr lang="zh-TW" altLang="zh-TW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>
                <a:latin typeface="新細明體"/>
                <a:ea typeface="新細明體"/>
              </a:rPr>
              <a:t>設有東門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景福門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、西門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寶成門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、南門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麗正門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、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r>
              <a:rPr lang="zh-TW" altLang="en-US" dirty="0">
                <a:latin typeface="新細明體"/>
                <a:ea typeface="新細明體"/>
              </a:rPr>
              <a:t> </a:t>
            </a:r>
            <a:r>
              <a:rPr lang="zh-TW" altLang="en-US" dirty="0" smtClean="0">
                <a:latin typeface="新細明體"/>
                <a:ea typeface="新細明體"/>
              </a:rPr>
              <a:t>   北門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承恩門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、小南門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重熙門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692" y="2383339"/>
            <a:ext cx="5264308" cy="447466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3339"/>
            <a:ext cx="3829018" cy="453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8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5009728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863001"/>
            <a:ext cx="7854696" cy="278202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</a:t>
            </a:r>
            <a:r>
              <a:rPr lang="zh-TW" altLang="en-US" dirty="0"/>
              <a:t>台北城基本上以大屯山為背，淡水河為水的風水觀而</a:t>
            </a:r>
            <a:r>
              <a:rPr lang="zh-TW" altLang="en-US" dirty="0" smtClean="0"/>
              <a:t>設計。</a:t>
            </a:r>
            <a:endParaRPr lang="en-US" altLang="zh-TW" dirty="0" smtClean="0"/>
          </a:p>
          <a:p>
            <a:pPr algn="l"/>
            <a:r>
              <a:rPr lang="zh-TW" altLang="zh-TW" dirty="0" smtClean="0">
                <a:latin typeface="新細明體"/>
                <a:ea typeface="新細明體"/>
              </a:rPr>
              <a:t>＊</a:t>
            </a:r>
            <a:r>
              <a:rPr lang="zh-TW" altLang="en-US" dirty="0">
                <a:latin typeface="新細明體"/>
              </a:rPr>
              <a:t>因為城廓東北有高山主凶，整座城廓乃向東旋十三度，</a:t>
            </a:r>
            <a:r>
              <a:rPr lang="zh-TW" altLang="en-US" dirty="0" smtClean="0">
                <a:latin typeface="新細明體"/>
              </a:rPr>
              <a:t>用以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避</a:t>
            </a:r>
            <a:r>
              <a:rPr lang="zh-TW" altLang="en-US" dirty="0">
                <a:latin typeface="新細明體"/>
              </a:rPr>
              <a:t>凶</a:t>
            </a:r>
            <a:r>
              <a:rPr lang="zh-TW" altLang="en-US" dirty="0" smtClean="0">
                <a:latin typeface="新細明體"/>
              </a:rPr>
              <a:t>。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>
                <a:latin typeface="新細明體"/>
              </a:rPr>
              <a:t>北門</a:t>
            </a:r>
            <a:r>
              <a:rPr lang="zh-TW" altLang="en-US" dirty="0">
                <a:latin typeface="新細明體"/>
              </a:rPr>
              <a:t>之所以名為承恩門，也是因為要遙望著北方政權 </a:t>
            </a:r>
            <a:r>
              <a:rPr lang="en-US" altLang="zh-TW" dirty="0">
                <a:latin typeface="新細明體"/>
              </a:rPr>
              <a:t>- </a:t>
            </a:r>
            <a:r>
              <a:rPr lang="zh-TW" altLang="en-US" dirty="0">
                <a:latin typeface="新細明體"/>
              </a:rPr>
              <a:t>北京</a:t>
            </a:r>
            <a:r>
              <a:rPr lang="en-US" altLang="zh-TW" dirty="0">
                <a:latin typeface="新細明體"/>
              </a:rPr>
              <a:t>(</a:t>
            </a:r>
            <a:r>
              <a:rPr lang="zh-TW" altLang="en-US" dirty="0">
                <a:latin typeface="新細明體"/>
              </a:rPr>
              <a:t>承恩</a:t>
            </a:r>
            <a:r>
              <a:rPr lang="en-US" altLang="zh-TW" dirty="0">
                <a:latin typeface="新細明體"/>
              </a:rPr>
              <a:t>)</a:t>
            </a:r>
            <a:r>
              <a:rPr lang="zh-TW" altLang="en-US" dirty="0" smtClean="0">
                <a:latin typeface="新細明體"/>
              </a:rPr>
              <a:t>的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所在</a:t>
            </a:r>
            <a:r>
              <a:rPr lang="zh-TW" altLang="en-US" dirty="0">
                <a:latin typeface="新細明體"/>
              </a:rPr>
              <a:t>。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＊小南門：為方便當時板橋居民進出台北城而興建，為板橋富商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r>
              <a:rPr lang="zh-TW" altLang="en-US" dirty="0">
                <a:latin typeface="新細明體"/>
                <a:ea typeface="新細明體"/>
              </a:rPr>
              <a:t> </a:t>
            </a:r>
            <a:r>
              <a:rPr lang="zh-TW" altLang="en-US" dirty="0" smtClean="0">
                <a:latin typeface="新細明體"/>
                <a:ea typeface="新細明體"/>
              </a:rPr>
              <a:t>   林本源興資所建，使得板橋居民不必繞大圈子走南門進出。</a:t>
            </a:r>
            <a:endParaRPr lang="en-US" altLang="zh-TW" dirty="0" smtClean="0">
              <a:latin typeface="新細明體"/>
              <a:ea typeface="新細明體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68960"/>
            <a:ext cx="4053830" cy="405383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891" y="3303837"/>
            <a:ext cx="4694634" cy="358407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516216" y="610011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小南門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619672" y="366126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面積：</a:t>
            </a:r>
            <a:r>
              <a:rPr lang="en-US" altLang="zh-TW" dirty="0" smtClean="0">
                <a:solidFill>
                  <a:srgbClr val="FF0000"/>
                </a:solidFill>
              </a:rPr>
              <a:t>1.4</a:t>
            </a:r>
            <a:r>
              <a:rPr lang="zh-TW" altLang="en-US" dirty="0" smtClean="0">
                <a:solidFill>
                  <a:srgbClr val="FF0000"/>
                </a:solidFill>
              </a:rPr>
              <a:t>平方公里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3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76" y="908720"/>
            <a:ext cx="9208076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" y="-20664"/>
            <a:ext cx="9128299" cy="6878664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47864" y="606687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台北西門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828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" y="548680"/>
            <a:ext cx="9137034" cy="628414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491880" y="594928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台北南門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6801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3728" y="-171400"/>
            <a:ext cx="5265784" cy="978384"/>
          </a:xfrm>
        </p:spPr>
        <p:txBody>
          <a:bodyPr/>
          <a:lstStyle/>
          <a:p>
            <a:r>
              <a:rPr lang="zh-TW" altLang="en-US" dirty="0" smtClean="0"/>
              <a:t>東瀛來的統治者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9552" y="764704"/>
            <a:ext cx="8290120" cy="3089632"/>
          </a:xfrm>
        </p:spPr>
        <p:txBody>
          <a:bodyPr/>
          <a:lstStyle/>
          <a:p>
            <a:r>
              <a:rPr lang="zh-TW" altLang="en-US" dirty="0" smtClean="0">
                <a:latin typeface="新細明體"/>
                <a:ea typeface="新細明體"/>
              </a:rPr>
              <a:t>＊</a:t>
            </a:r>
            <a:r>
              <a:rPr lang="en-US" altLang="zh-TW" dirty="0" smtClean="0">
                <a:latin typeface="新細明體"/>
                <a:ea typeface="新細明體"/>
              </a:rPr>
              <a:t>1895.5.29.</a:t>
            </a:r>
            <a:r>
              <a:rPr lang="zh-TW" altLang="en-US" dirty="0" smtClean="0">
                <a:latin typeface="新細明體"/>
                <a:ea typeface="新細明體"/>
              </a:rPr>
              <a:t>日軍在北部澳底</a:t>
            </a:r>
            <a:r>
              <a:rPr lang="en-US" altLang="zh-TW" dirty="0" smtClean="0">
                <a:latin typeface="新細明體"/>
                <a:ea typeface="新細明體"/>
              </a:rPr>
              <a:t>〈</a:t>
            </a:r>
            <a:r>
              <a:rPr lang="zh-TW" altLang="en-US" dirty="0" smtClean="0">
                <a:latin typeface="新細明體"/>
                <a:ea typeface="新細明體"/>
              </a:rPr>
              <a:t>新北市貢寮區</a:t>
            </a:r>
            <a:r>
              <a:rPr lang="en-US" altLang="zh-TW" dirty="0" smtClean="0">
                <a:latin typeface="新細明體"/>
                <a:ea typeface="新細明體"/>
              </a:rPr>
              <a:t>〉</a:t>
            </a:r>
            <a:r>
              <a:rPr lang="zh-TW" altLang="en-US" dirty="0" smtClean="0">
                <a:latin typeface="新細明體"/>
                <a:ea typeface="新細明體"/>
              </a:rPr>
              <a:t>登陸，</a:t>
            </a:r>
            <a:r>
              <a:rPr lang="en-US" altLang="zh-TW" dirty="0" smtClean="0">
                <a:latin typeface="新細明體"/>
                <a:ea typeface="新細明體"/>
              </a:rPr>
              <a:t>6</a:t>
            </a:r>
            <a:r>
              <a:rPr lang="zh-TW" altLang="en-US" dirty="0" smtClean="0">
                <a:latin typeface="新細明體"/>
                <a:ea typeface="新細明體"/>
              </a:rPr>
              <a:t>月</a:t>
            </a:r>
            <a:r>
              <a:rPr lang="en-US" altLang="zh-TW" dirty="0" smtClean="0">
                <a:latin typeface="新細明體"/>
                <a:ea typeface="新細明體"/>
              </a:rPr>
              <a:t>7</a:t>
            </a:r>
            <a:r>
              <a:rPr lang="zh-TW" altLang="en-US" dirty="0" smtClean="0">
                <a:latin typeface="新細明體"/>
                <a:ea typeface="新細明體"/>
              </a:rPr>
              <a:t>日占領台</a:t>
            </a:r>
            <a:endParaRPr lang="en-US" altLang="zh-TW" dirty="0" smtClean="0">
              <a:latin typeface="新細明體"/>
              <a:ea typeface="新細明體"/>
            </a:endParaRPr>
          </a:p>
          <a:p>
            <a:r>
              <a:rPr lang="zh-TW" altLang="en-US" dirty="0">
                <a:latin typeface="新細明體"/>
                <a:ea typeface="新細明體"/>
              </a:rPr>
              <a:t> </a:t>
            </a:r>
            <a:r>
              <a:rPr lang="zh-TW" altLang="en-US" dirty="0" smtClean="0">
                <a:latin typeface="新細明體"/>
                <a:ea typeface="新細明體"/>
              </a:rPr>
              <a:t>   北城。</a:t>
            </a:r>
            <a:endParaRPr lang="en-US" altLang="zh-TW" dirty="0" smtClean="0">
              <a:latin typeface="新細明體"/>
              <a:ea typeface="新細明體"/>
            </a:endParaRPr>
          </a:p>
          <a:p>
            <a:r>
              <a:rPr lang="zh-TW" altLang="zh-TW" dirty="0" smtClean="0">
                <a:latin typeface="新細明體"/>
                <a:ea typeface="新細明體"/>
              </a:rPr>
              <a:t>＊</a:t>
            </a:r>
            <a:r>
              <a:rPr lang="zh-TW" altLang="en-US" dirty="0">
                <a:latin typeface="新細明體"/>
              </a:rPr>
              <a:t>當時</a:t>
            </a:r>
            <a:r>
              <a:rPr lang="zh-TW" altLang="en-US" u="sng" dirty="0">
                <a:latin typeface="新細明體"/>
              </a:rPr>
              <a:t>辜顯榮</a:t>
            </a:r>
            <a:r>
              <a:rPr lang="zh-TW" altLang="en-US" dirty="0">
                <a:latin typeface="新細明體"/>
              </a:rPr>
              <a:t>眼見在臺</a:t>
            </a:r>
            <a:r>
              <a:rPr lang="zh-TW" altLang="en-US" dirty="0" smtClean="0">
                <a:latin typeface="新細明體"/>
              </a:rPr>
              <a:t>北的</a:t>
            </a:r>
            <a:r>
              <a:rPr lang="zh-TW" altLang="en-US" dirty="0">
                <a:latin typeface="新細明體"/>
              </a:rPr>
              <a:t>原清朝官員一一先後離去，為了抵抗</a:t>
            </a:r>
            <a:r>
              <a:rPr lang="zh-TW" altLang="en-US" dirty="0" smtClean="0">
                <a:latin typeface="新細明體"/>
              </a:rPr>
              <a:t>日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軍侵入的</a:t>
            </a:r>
            <a:r>
              <a:rPr lang="zh-TW" altLang="en-US" dirty="0">
                <a:latin typeface="新細明體"/>
              </a:rPr>
              <a:t>臺灣民主國</a:t>
            </a:r>
            <a:r>
              <a:rPr lang="zh-TW" altLang="en-US" dirty="0" smtClean="0">
                <a:latin typeface="新細明體"/>
              </a:rPr>
              <a:t>又</a:t>
            </a:r>
            <a:r>
              <a:rPr lang="zh-TW" altLang="en-US" dirty="0">
                <a:latin typeface="新細明體"/>
              </a:rPr>
              <a:t>無實力</a:t>
            </a:r>
            <a:r>
              <a:rPr lang="zh-TW" altLang="en-US" dirty="0" smtClean="0">
                <a:latin typeface="新細明體"/>
              </a:rPr>
              <a:t>不成氣候</a:t>
            </a:r>
            <a:r>
              <a:rPr lang="zh-TW" altLang="en-US" dirty="0">
                <a:latin typeface="新細明體"/>
              </a:rPr>
              <a:t>，為避免臺北城內陷入</a:t>
            </a:r>
            <a:r>
              <a:rPr lang="zh-TW" altLang="en-US" dirty="0" smtClean="0">
                <a:latin typeface="新細明體"/>
              </a:rPr>
              <a:t>持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續</a:t>
            </a:r>
            <a:r>
              <a:rPr lang="zh-TW" altLang="en-US" dirty="0">
                <a:latin typeface="新細明體"/>
              </a:rPr>
              <a:t>騷亂局面，於是決定自行請纓前往基隆向日軍投降，並指引</a:t>
            </a:r>
            <a:r>
              <a:rPr lang="zh-TW" altLang="en-US" dirty="0" smtClean="0">
                <a:latin typeface="新細明體"/>
              </a:rPr>
              <a:t>日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軍</a:t>
            </a:r>
            <a:r>
              <a:rPr lang="zh-TW" altLang="en-US" dirty="0">
                <a:latin typeface="新細明體"/>
              </a:rPr>
              <a:t>前往臺</a:t>
            </a:r>
            <a:r>
              <a:rPr lang="zh-TW" altLang="en-US" dirty="0" smtClean="0">
                <a:latin typeface="新細明體"/>
              </a:rPr>
              <a:t>北，引日軍從北門入台北城。</a:t>
            </a:r>
            <a:endParaRPr lang="en-US" altLang="zh-TW" dirty="0" smtClean="0">
              <a:latin typeface="新細明體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63862"/>
            <a:ext cx="2952328" cy="359413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75" y="3263862"/>
            <a:ext cx="5668874" cy="359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23728" y="260648"/>
            <a:ext cx="4542656" cy="1067544"/>
          </a:xfrm>
        </p:spPr>
        <p:txBody>
          <a:bodyPr/>
          <a:lstStyle/>
          <a:p>
            <a:pPr algn="l"/>
            <a:r>
              <a:rPr lang="zh-TW" altLang="en-US" dirty="0" smtClean="0"/>
              <a:t>台北城的拆除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412776"/>
            <a:ext cx="7854696" cy="544522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zh-TW" altLang="en-US" dirty="0" smtClean="0">
                <a:latin typeface="新細明體"/>
              </a:rPr>
              <a:t>＊日本殖民政府在</a:t>
            </a:r>
            <a:r>
              <a:rPr lang="en-US" altLang="zh-TW" dirty="0" smtClean="0">
                <a:latin typeface="新細明體"/>
              </a:rPr>
              <a:t>1900-1904</a:t>
            </a:r>
            <a:r>
              <a:rPr lang="zh-TW" altLang="en-US" dirty="0" smtClean="0">
                <a:latin typeface="新細明體"/>
              </a:rPr>
              <a:t>年底</a:t>
            </a:r>
            <a:r>
              <a:rPr lang="zh-TW" altLang="en-US" dirty="0">
                <a:latin typeface="新細明體"/>
              </a:rPr>
              <a:t>時，所有城牆與</a:t>
            </a:r>
            <a:r>
              <a:rPr lang="zh-TW" altLang="en-US" dirty="0" smtClean="0">
                <a:latin typeface="新細明體"/>
              </a:rPr>
              <a:t>西門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均遭拆卸</a:t>
            </a:r>
            <a:r>
              <a:rPr lang="zh-TW" altLang="en-US" dirty="0">
                <a:latin typeface="新細明體"/>
              </a:rPr>
              <a:t>，僅</a:t>
            </a:r>
            <a:r>
              <a:rPr lang="zh-TW" altLang="en-US" dirty="0" smtClean="0">
                <a:latin typeface="新細明體"/>
              </a:rPr>
              <a:t>剩下五大</a:t>
            </a:r>
            <a:r>
              <a:rPr lang="zh-TW" altLang="en-US" dirty="0">
                <a:latin typeface="新細明體"/>
              </a:rPr>
              <a:t>城門中的四座</a:t>
            </a:r>
            <a:r>
              <a:rPr lang="zh-TW" altLang="en-US" dirty="0" smtClean="0">
                <a:latin typeface="新細明體"/>
              </a:rPr>
              <a:t>。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/>
              <a:t>臺</a:t>
            </a:r>
            <a:r>
              <a:rPr lang="zh-TW" altLang="en-US" dirty="0"/>
              <a:t>北城的所有城門</a:t>
            </a:r>
            <a:r>
              <a:rPr lang="zh-TW" altLang="en-US" dirty="0" smtClean="0"/>
              <a:t>本</a:t>
            </a:r>
            <a:r>
              <a:rPr lang="zh-TW" altLang="en-US" dirty="0"/>
              <a:t>計畫</a:t>
            </a:r>
            <a:r>
              <a:rPr lang="zh-TW" altLang="en-US" dirty="0" smtClean="0"/>
              <a:t>全數</a:t>
            </a:r>
            <a:r>
              <a:rPr lang="zh-TW" altLang="en-US" dirty="0"/>
              <a:t>拆除；不過因為</a:t>
            </a:r>
            <a:r>
              <a:rPr lang="zh-TW" altLang="en-US" dirty="0" smtClean="0"/>
              <a:t>拆除</a:t>
            </a:r>
            <a:endParaRPr lang="en-US" altLang="zh-TW" dirty="0" smtClean="0"/>
          </a:p>
          <a:p>
            <a:pPr algn="l"/>
            <a:r>
              <a:rPr lang="zh-TW" altLang="en-US" dirty="0"/>
              <a:t> </a:t>
            </a:r>
            <a:r>
              <a:rPr lang="zh-TW" altLang="en-US" dirty="0" smtClean="0"/>
              <a:t>   西門</a:t>
            </a:r>
            <a:r>
              <a:rPr lang="zh-TW" altLang="en-US" dirty="0"/>
              <a:t>後的民間反彈壓力，讓總督府改變原計畫</a:t>
            </a:r>
            <a:r>
              <a:rPr lang="zh-TW" altLang="en-US" dirty="0" smtClean="0"/>
              <a:t>，使</a:t>
            </a:r>
            <a:endParaRPr lang="en-US" altLang="zh-TW" dirty="0" smtClean="0"/>
          </a:p>
          <a:p>
            <a:pPr algn="l"/>
            <a:r>
              <a:rPr lang="zh-TW" altLang="en-US" dirty="0"/>
              <a:t> </a:t>
            </a:r>
            <a:r>
              <a:rPr lang="zh-TW" altLang="en-US" dirty="0" smtClean="0"/>
              <a:t>   得還</a:t>
            </a:r>
            <a:r>
              <a:rPr lang="zh-TW" altLang="en-US" dirty="0"/>
              <a:t>沒拆除的北、東、南、及小</a:t>
            </a:r>
            <a:r>
              <a:rPr lang="zh-TW" altLang="en-US" dirty="0" smtClean="0"/>
              <a:t>南門</a:t>
            </a:r>
            <a:r>
              <a:rPr lang="zh-TW" altLang="en-US" dirty="0"/>
              <a:t>留下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algn="l"/>
            <a:r>
              <a:rPr lang="zh-TW" altLang="zh-TW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>
                <a:latin typeface="新細明體"/>
                <a:ea typeface="新細明體"/>
              </a:rPr>
              <a:t>壽命：</a:t>
            </a:r>
            <a:r>
              <a:rPr lang="en-US" altLang="zh-TW" dirty="0" smtClean="0">
                <a:latin typeface="新細明體"/>
                <a:ea typeface="新細明體"/>
              </a:rPr>
              <a:t>1884-1900</a:t>
            </a:r>
            <a:r>
              <a:rPr lang="zh-TW" altLang="en-US" dirty="0" smtClean="0">
                <a:latin typeface="新細明體"/>
                <a:ea typeface="新細明體"/>
              </a:rPr>
              <a:t>，清朝最後興建的台北城只完整存在</a:t>
            </a:r>
            <a:endParaRPr lang="en-US" altLang="zh-TW" dirty="0" smtClean="0">
              <a:latin typeface="新細明體"/>
              <a:ea typeface="新細明體"/>
            </a:endParaRPr>
          </a:p>
          <a:p>
            <a:pPr algn="l"/>
            <a:r>
              <a:rPr lang="zh-TW" altLang="en-US" dirty="0">
                <a:latin typeface="新細明體"/>
                <a:ea typeface="新細明體"/>
              </a:rPr>
              <a:t> </a:t>
            </a:r>
            <a:r>
              <a:rPr lang="zh-TW" altLang="en-US" dirty="0" smtClean="0">
                <a:latin typeface="新細明體"/>
                <a:ea typeface="新細明體"/>
              </a:rPr>
              <a:t>               </a:t>
            </a:r>
            <a:r>
              <a:rPr lang="en-US" altLang="zh-TW" dirty="0" smtClean="0">
                <a:latin typeface="新細明體"/>
                <a:ea typeface="新細明體"/>
              </a:rPr>
              <a:t>17</a:t>
            </a:r>
            <a:r>
              <a:rPr lang="zh-TW" altLang="en-US" dirty="0" smtClean="0">
                <a:latin typeface="新細明體"/>
                <a:ea typeface="新細明體"/>
              </a:rPr>
              <a:t>年。</a:t>
            </a:r>
            <a:endParaRPr lang="en-US" altLang="zh-TW" dirty="0" smtClean="0"/>
          </a:p>
          <a:p>
            <a:pPr algn="l"/>
            <a:r>
              <a:rPr lang="zh-TW" altLang="en-US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/>
              <a:t>明治</a:t>
            </a:r>
            <a:r>
              <a:rPr lang="en-US" altLang="zh-TW" dirty="0"/>
              <a:t>42</a:t>
            </a:r>
            <a:r>
              <a:rPr lang="zh-TW" altLang="en-US" dirty="0"/>
              <a:t>年</a:t>
            </a:r>
            <a:r>
              <a:rPr lang="en-US" altLang="zh-TW" dirty="0"/>
              <a:t>(</a:t>
            </a:r>
            <a:r>
              <a:rPr lang="zh-TW" altLang="en-US" dirty="0"/>
              <a:t>清朝宣統元年、西元</a:t>
            </a:r>
            <a:r>
              <a:rPr lang="en-US" altLang="zh-TW" dirty="0"/>
              <a:t>1909</a:t>
            </a:r>
            <a:r>
              <a:rPr lang="zh-TW" altLang="en-US" dirty="0"/>
              <a:t>年</a:t>
            </a:r>
            <a:r>
              <a:rPr lang="en-US" altLang="zh-TW" dirty="0"/>
              <a:t>)</a:t>
            </a:r>
            <a:r>
              <a:rPr lang="zh-TW" altLang="en-US" dirty="0"/>
              <a:t>，以舊</a:t>
            </a:r>
            <a:r>
              <a:rPr lang="zh-TW" altLang="en-US" dirty="0" smtClean="0"/>
              <a:t>城牆</a:t>
            </a:r>
            <a:endParaRPr lang="en-US" altLang="zh-TW" dirty="0" smtClean="0"/>
          </a:p>
          <a:p>
            <a:pPr algn="l"/>
            <a:r>
              <a:rPr lang="zh-TW" altLang="en-US" dirty="0"/>
              <a:t> </a:t>
            </a:r>
            <a:r>
              <a:rPr lang="zh-TW" altLang="en-US" dirty="0" smtClean="0"/>
              <a:t>   原有範圍</a:t>
            </a:r>
            <a:r>
              <a:rPr lang="zh-TW" altLang="en-US" dirty="0"/>
              <a:t>及填平</a:t>
            </a:r>
            <a:r>
              <a:rPr lang="zh-TW" altLang="en-US" dirty="0" smtClean="0"/>
              <a:t>護城河，</a:t>
            </a:r>
            <a:r>
              <a:rPr lang="zh-TW" altLang="en-US" dirty="0"/>
              <a:t>興建寬度四十公尺的臺</a:t>
            </a:r>
            <a:r>
              <a:rPr lang="zh-TW" altLang="en-US" dirty="0" smtClean="0"/>
              <a:t>北</a:t>
            </a:r>
            <a:endParaRPr lang="en-US" altLang="zh-TW" dirty="0" smtClean="0"/>
          </a:p>
          <a:p>
            <a:pPr algn="l"/>
            <a:r>
              <a:rPr lang="zh-TW" altLang="en-US" dirty="0"/>
              <a:t> </a:t>
            </a:r>
            <a:r>
              <a:rPr lang="zh-TW" altLang="en-US" dirty="0" smtClean="0"/>
              <a:t>   環城</a:t>
            </a:r>
            <a:r>
              <a:rPr lang="zh-TW" altLang="en-US" dirty="0"/>
              <a:t>道路「三線路」正式完工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algn="l"/>
            <a:r>
              <a:rPr lang="zh-TW" altLang="zh-TW" dirty="0" smtClean="0">
                <a:latin typeface="新細明體"/>
                <a:ea typeface="新細明體"/>
              </a:rPr>
              <a:t>＊</a:t>
            </a:r>
            <a:r>
              <a:rPr lang="zh-TW" altLang="en-US" dirty="0" smtClean="0">
                <a:latin typeface="新細明體"/>
              </a:rPr>
              <a:t>三線路：是</a:t>
            </a:r>
            <a:r>
              <a:rPr lang="zh-TW" altLang="en-US" dirty="0">
                <a:latin typeface="新細明體"/>
              </a:rPr>
              <a:t>因為道路仿照歐洲都市規劃範例，於</a:t>
            </a:r>
            <a:r>
              <a:rPr lang="zh-TW" altLang="en-US" dirty="0" smtClean="0">
                <a:latin typeface="新細明體"/>
              </a:rPr>
              <a:t>路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中</a:t>
            </a:r>
            <a:r>
              <a:rPr lang="zh-TW" altLang="en-US" dirty="0">
                <a:latin typeface="新細明體"/>
              </a:rPr>
              <a:t>設置兩大綠地作為分隔島，將路面區分為「三塊</a:t>
            </a:r>
            <a:r>
              <a:rPr lang="zh-TW" altLang="en-US" dirty="0" smtClean="0">
                <a:latin typeface="新細明體"/>
              </a:rPr>
              <a:t>」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之</a:t>
            </a:r>
            <a:r>
              <a:rPr lang="zh-TW" altLang="en-US" dirty="0">
                <a:latin typeface="新細明體"/>
              </a:rPr>
              <a:t>故。日本殖民政府在三線路沿線刻意營建的的仿</a:t>
            </a:r>
            <a:r>
              <a:rPr lang="zh-TW" altLang="en-US" dirty="0" smtClean="0">
                <a:latin typeface="新細明體"/>
              </a:rPr>
              <a:t>西洋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式</a:t>
            </a:r>
            <a:r>
              <a:rPr lang="zh-TW" altLang="en-US" dirty="0">
                <a:latin typeface="新細明體"/>
              </a:rPr>
              <a:t>建築景觀秀麗，富異國情調，當時曾有「東方小巴黎</a:t>
            </a:r>
            <a:r>
              <a:rPr lang="zh-TW" altLang="en-US" dirty="0" smtClean="0">
                <a:latin typeface="新細明體"/>
              </a:rPr>
              <a:t>」</a:t>
            </a:r>
            <a:endParaRPr lang="en-US" altLang="zh-TW" dirty="0" smtClean="0">
              <a:latin typeface="新細明體"/>
            </a:endParaRPr>
          </a:p>
          <a:p>
            <a:pPr algn="l"/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之</a:t>
            </a:r>
            <a:r>
              <a:rPr lang="zh-TW" altLang="en-US" dirty="0">
                <a:latin typeface="新細明體"/>
              </a:rPr>
              <a:t>稱。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697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35696" y="0"/>
            <a:ext cx="5737720" cy="920080"/>
          </a:xfrm>
        </p:spPr>
        <p:txBody>
          <a:bodyPr>
            <a:normAutofit/>
          </a:bodyPr>
          <a:lstStyle/>
          <a:p>
            <a:pPr algn="l"/>
            <a:r>
              <a:rPr lang="zh-TW" altLang="en-US" sz="5400" dirty="0" smtClean="0"/>
              <a:t>台灣民謠</a:t>
            </a:r>
            <a:r>
              <a:rPr lang="en-US" altLang="zh-TW" sz="5400" dirty="0" smtClean="0"/>
              <a:t>—</a:t>
            </a:r>
            <a:r>
              <a:rPr lang="zh-TW" altLang="en-US" sz="5400" dirty="0" smtClean="0"/>
              <a:t>月夜愁</a:t>
            </a:r>
            <a:endParaRPr lang="zh-TW" altLang="en-US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208" y="3194881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zh-TW" altLang="en-US" sz="2400" dirty="0"/>
              <a:t>日治時期，在「皇民</a:t>
            </a:r>
            <a:r>
              <a:rPr lang="zh-TW" altLang="en-US" sz="2400" dirty="0" smtClean="0"/>
              <a:t>化</a:t>
            </a:r>
            <a:endParaRPr lang="en-US" altLang="zh-TW" sz="2400" dirty="0" smtClean="0"/>
          </a:p>
          <a:p>
            <a:pPr algn="l"/>
            <a:r>
              <a:rPr lang="zh-TW" altLang="en-US" sz="2400" dirty="0" smtClean="0"/>
              <a:t>運動</a:t>
            </a:r>
            <a:r>
              <a:rPr lang="zh-TW" altLang="en-US" sz="2400" dirty="0"/>
              <a:t>」緊鑼密鼓聲中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algn="l"/>
            <a:r>
              <a:rPr lang="zh-TW" altLang="en-US" sz="2400" dirty="0" smtClean="0"/>
              <a:t>日本</a:t>
            </a:r>
            <a:r>
              <a:rPr lang="zh-TW" altLang="en-US" sz="2400" dirty="0"/>
              <a:t>帝國</a:t>
            </a:r>
            <a:r>
              <a:rPr lang="zh-TW" altLang="en-US" sz="2400" dirty="0" smtClean="0"/>
              <a:t>政府將</a:t>
            </a:r>
            <a:r>
              <a:rPr lang="zh-TW" altLang="en-US" sz="2400" dirty="0"/>
              <a:t>「</a:t>
            </a:r>
            <a:r>
              <a:rPr lang="zh-TW" altLang="en-US" sz="2400" dirty="0" smtClean="0"/>
              <a:t>月夜</a:t>
            </a:r>
            <a:endParaRPr lang="en-US" altLang="zh-TW" sz="2400" dirty="0" smtClean="0"/>
          </a:p>
          <a:p>
            <a:pPr algn="l"/>
            <a:r>
              <a:rPr lang="zh-TW" altLang="en-US" sz="2400" dirty="0" smtClean="0"/>
              <a:t>愁</a:t>
            </a:r>
            <a:r>
              <a:rPr lang="zh-TW" altLang="en-US" sz="2400" dirty="0"/>
              <a:t>」歌詞改為「軍夫</a:t>
            </a:r>
            <a:r>
              <a:rPr lang="zh-TW" altLang="en-US" sz="2400" dirty="0" smtClean="0"/>
              <a:t>之</a:t>
            </a:r>
            <a:endParaRPr lang="en-US" altLang="zh-TW" sz="2400" dirty="0" smtClean="0"/>
          </a:p>
          <a:p>
            <a:pPr algn="l"/>
            <a:r>
              <a:rPr lang="zh-TW" altLang="en-US" sz="2400" dirty="0" smtClean="0"/>
              <a:t>妻</a:t>
            </a:r>
            <a:r>
              <a:rPr lang="zh-TW" altLang="en-US" sz="2400" dirty="0"/>
              <a:t>」，用以鼓勵、</a:t>
            </a:r>
            <a:r>
              <a:rPr lang="zh-TW" altLang="en-US" sz="2400" dirty="0" smtClean="0"/>
              <a:t>推廣</a:t>
            </a:r>
            <a:endParaRPr lang="en-US" altLang="zh-TW" sz="2400" dirty="0" smtClean="0"/>
          </a:p>
          <a:p>
            <a:pPr algn="l"/>
            <a:r>
              <a:rPr lang="zh-TW" altLang="en-US" sz="2400" dirty="0" smtClean="0"/>
              <a:t>台</a:t>
            </a:r>
            <a:r>
              <a:rPr lang="zh-TW" altLang="en-US" sz="2400" dirty="0"/>
              <a:t>人踴躍捐軀報國。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93" y="2852936"/>
            <a:ext cx="6057407" cy="36450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023" y="980728"/>
            <a:ext cx="83724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/>
              <a:t>月夜</a:t>
            </a:r>
            <a:r>
              <a:rPr lang="zh-TW" altLang="en-US" sz="2800" dirty="0" smtClean="0"/>
              <a:t>愁     </a:t>
            </a:r>
            <a:r>
              <a:rPr lang="zh-TW" altLang="en-US" sz="2800" dirty="0"/>
              <a:t>作詞：周添旺　作曲：鄧雨賢　</a:t>
            </a:r>
          </a:p>
          <a:p>
            <a:endParaRPr lang="zh-TW" altLang="en-US" sz="2800" dirty="0"/>
          </a:p>
          <a:p>
            <a:r>
              <a:rPr lang="zh-TW" altLang="en-US" sz="2800" dirty="0"/>
              <a:t>月色照在　三線路　風吹微微　等待的人　那未來 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126553" y="5935799"/>
            <a:ext cx="1736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今日忠孝西路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751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79712" y="14883"/>
            <a:ext cx="5193776" cy="978384"/>
          </a:xfrm>
        </p:spPr>
        <p:txBody>
          <a:bodyPr/>
          <a:lstStyle/>
          <a:p>
            <a:r>
              <a:rPr lang="zh-TW" altLang="en-US" dirty="0" smtClean="0"/>
              <a:t>台北城門新風貌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23528" y="1052736"/>
            <a:ext cx="8640960" cy="3161640"/>
          </a:xfrm>
        </p:spPr>
        <p:txBody>
          <a:bodyPr/>
          <a:lstStyle/>
          <a:p>
            <a:r>
              <a:rPr lang="zh-TW" altLang="en-US" dirty="0">
                <a:latin typeface="新細明體"/>
              </a:rPr>
              <a:t>＊目前除了北門之外其他的三座城門本都為閩式建築的城樓，均在</a:t>
            </a:r>
            <a:r>
              <a:rPr lang="zh-TW" altLang="en-US" dirty="0" smtClean="0">
                <a:latin typeface="新細明體"/>
              </a:rPr>
              <a:t>民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國</a:t>
            </a:r>
            <a:r>
              <a:rPr lang="en-US" altLang="zh-TW" dirty="0">
                <a:latin typeface="新細明體"/>
              </a:rPr>
              <a:t>55</a:t>
            </a:r>
            <a:r>
              <a:rPr lang="zh-TW" altLang="en-US" dirty="0">
                <a:latin typeface="新細明體"/>
              </a:rPr>
              <a:t>年（</a:t>
            </a:r>
            <a:r>
              <a:rPr lang="en-US" altLang="zh-TW" dirty="0">
                <a:latin typeface="新細明體"/>
              </a:rPr>
              <a:t>1966</a:t>
            </a:r>
            <a:r>
              <a:rPr lang="zh-TW" altLang="en-US" dirty="0">
                <a:latin typeface="新細明體"/>
              </a:rPr>
              <a:t>年）被以「整頓市容以符合觀光需要」為由，改建</a:t>
            </a:r>
            <a:r>
              <a:rPr lang="zh-TW" altLang="en-US" dirty="0" smtClean="0">
                <a:latin typeface="新細明體"/>
              </a:rPr>
              <a:t>成</a:t>
            </a:r>
            <a:endParaRPr lang="en-US" altLang="zh-TW" dirty="0" smtClean="0">
              <a:latin typeface="新細明體"/>
            </a:endParaRPr>
          </a:p>
          <a:p>
            <a:r>
              <a:rPr lang="zh-TW" altLang="en-US" dirty="0">
                <a:latin typeface="新細明體"/>
              </a:rPr>
              <a:t> </a:t>
            </a:r>
            <a:r>
              <a:rPr lang="zh-TW" altLang="en-US" dirty="0" smtClean="0">
                <a:latin typeface="新細明體"/>
              </a:rPr>
              <a:t>   風貌</a:t>
            </a:r>
            <a:r>
              <a:rPr lang="zh-TW" altLang="en-US" dirty="0">
                <a:latin typeface="新細明體"/>
              </a:rPr>
              <a:t>完全不同的中國華北式建築。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347168"/>
            <a:ext cx="6806218" cy="450912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639077" y="623731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1970</a:t>
            </a:r>
            <a:r>
              <a:rPr lang="zh-TW" altLang="en-US" sz="2000" dirty="0" smtClean="0"/>
              <a:t>年的北門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8778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32656"/>
            <a:ext cx="8128000" cy="54229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563888" y="59492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小南門</a:t>
            </a:r>
            <a:r>
              <a:rPr lang="en-US" altLang="zh-TW" sz="2400" dirty="0" smtClean="0"/>
              <a:t>—</a:t>
            </a:r>
            <a:r>
              <a:rPr lang="zh-TW" altLang="en-US" sz="2400" dirty="0" smtClean="0"/>
              <a:t>重熙門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461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74846" cy="576064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580831" y="602128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東門</a:t>
            </a:r>
            <a:r>
              <a:rPr lang="en-US" altLang="zh-TW" sz="2400" dirty="0" smtClean="0"/>
              <a:t>—</a:t>
            </a:r>
            <a:r>
              <a:rPr lang="zh-TW" altLang="en-US" sz="2400" dirty="0" smtClean="0"/>
              <a:t>景福門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0093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"/>
            <a:ext cx="4788159" cy="319011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140968"/>
            <a:ext cx="5292588" cy="352839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79512" y="5157192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/>
              <a:t>西門</a:t>
            </a:r>
            <a:r>
              <a:rPr lang="en-US" altLang="zh-TW" sz="2000" dirty="0" smtClean="0"/>
              <a:t>—</a:t>
            </a:r>
            <a:r>
              <a:rPr lang="zh-TW" altLang="en-US" sz="2000" dirty="0" smtClean="0"/>
              <a:t>寶成門的意象牌樓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0010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923928" y="5969247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/>
              <a:t>南門</a:t>
            </a:r>
            <a:r>
              <a:rPr lang="en-US" altLang="zh-TW" sz="2400" dirty="0" smtClean="0"/>
              <a:t>—</a:t>
            </a:r>
            <a:r>
              <a:rPr lang="zh-TW" altLang="en-US" sz="2400" dirty="0" smtClean="0"/>
              <a:t>麗正門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8350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" y="0"/>
            <a:ext cx="9121478" cy="6858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779912" y="5912097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/>
              <a:t>北門</a:t>
            </a:r>
            <a:r>
              <a:rPr lang="en-US" altLang="zh-TW" sz="2400" b="1" dirty="0" smtClean="0"/>
              <a:t>—</a:t>
            </a:r>
            <a:r>
              <a:rPr lang="zh-TW" altLang="en-US" sz="2400" b="1" dirty="0" smtClean="0"/>
              <a:t>承恩門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028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43808" y="2564904"/>
            <a:ext cx="3825624" cy="906376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19" y="1196752"/>
            <a:ext cx="8690953" cy="54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53271"/>
            <a:ext cx="8623274" cy="614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99353"/>
            <a:ext cx="8839298" cy="629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5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0050"/>
            <a:ext cx="9137034" cy="605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8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0050"/>
            <a:ext cx="9137034" cy="605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6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810</TotalTime>
  <Words>797</Words>
  <Application>Microsoft Office PowerPoint</Application>
  <PresentationFormat>如螢幕大小 (4:3)</PresentationFormat>
  <Paragraphs>74</Paragraphs>
  <Slides>21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流線</vt:lpstr>
      <vt:lpstr>走讀台灣 認識台北城門</vt:lpstr>
      <vt:lpstr>關於台北城</vt:lpstr>
      <vt:lpstr>台北城的誕生</vt:lpstr>
      <vt:lpstr>PowerPoint 簡報</vt:lpstr>
      <vt:lpstr>PowerPoint 簡報</vt:lpstr>
      <vt:lpstr>PowerPoint 簡報</vt:lpstr>
      <vt:lpstr>PowerPoint 簡報</vt:lpstr>
      <vt:lpstr>東瀛來的統治者</vt:lpstr>
      <vt:lpstr>台北城的拆除</vt:lpstr>
      <vt:lpstr>台灣民謠—月夜愁</vt:lpstr>
      <vt:lpstr>台北城門新風貌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臺北市天主教私立光仁國民小學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台北城二三事</dc:title>
  <dc:creator>User</dc:creator>
  <cp:lastModifiedBy>user</cp:lastModifiedBy>
  <cp:revision>66</cp:revision>
  <dcterms:created xsi:type="dcterms:W3CDTF">2015-06-24T07:54:46Z</dcterms:created>
  <dcterms:modified xsi:type="dcterms:W3CDTF">2025-09-13T05:36:36Z</dcterms:modified>
</cp:coreProperties>
</file>