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972">
          <p15:clr>
            <a:srgbClr val="000000"/>
          </p15:clr>
        </p15:guide>
      </p15:sldGuideLst>
    </p:ext>
    <p:ext uri="GoogleSlidesCustomDataVersion2">
      <go:slidesCustomData xmlns:go="http://customooxmlschemas.google.com/" r:id="rId51" roundtripDataSignature="AMtx7mg8wDG/lpoNThgRnNQCIFI2YT/o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8E3AB0-880D-449C-ADCB-5102B63555A6}">
  <a:tblStyle styleId="{DD8E3AB0-880D-449C-ADCB-5102B63555A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2880"/>
        <p:guide pos="97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Google Shape;27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7:notes"/>
          <p:cNvSpPr/>
          <p:nvPr>
            <p:ph idx="2" type="sldImg"/>
          </p:nvPr>
        </p:nvSpPr>
        <p:spPr>
          <a:xfrm>
            <a:off x="1144588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8:notes"/>
          <p:cNvSpPr/>
          <p:nvPr>
            <p:ph idx="2" type="sldImg"/>
          </p:nvPr>
        </p:nvSpPr>
        <p:spPr>
          <a:xfrm>
            <a:off x="1144588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7" name="Google Shape;35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2:notes"/>
          <p:cNvSpPr/>
          <p:nvPr>
            <p:ph idx="2" type="sldImg"/>
          </p:nvPr>
        </p:nvSpPr>
        <p:spPr>
          <a:xfrm>
            <a:off x="1144588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6" name="Google Shape;37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3:notes"/>
          <p:cNvSpPr/>
          <p:nvPr>
            <p:ph idx="2" type="sldImg"/>
          </p:nvPr>
        </p:nvSpPr>
        <p:spPr>
          <a:xfrm>
            <a:off x="1144588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4" name="Google Shape;38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>
  <p:cSld name="仅标题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/>
          <p:nvPr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48"/>
          <p:cNvSpPr/>
          <p:nvPr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" name="Google Shape;30;p48"/>
          <p:cNvSpPr/>
          <p:nvPr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返校3-_03.png" id="31" name="Google Shape;31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，文字及兩項物件" type="txAndTwoObj">
  <p:cSld name="TEXT_AND_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0"/>
          <p:cNvSpPr txBox="1"/>
          <p:nvPr>
            <p:ph type="title"/>
          </p:nvPr>
        </p:nvSpPr>
        <p:spPr>
          <a:xfrm>
            <a:off x="118745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0"/>
          <p:cNvSpPr txBox="1"/>
          <p:nvPr>
            <p:ph idx="1" type="body"/>
          </p:nvPr>
        </p:nvSpPr>
        <p:spPr>
          <a:xfrm>
            <a:off x="118745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0"/>
          <p:cNvSpPr txBox="1"/>
          <p:nvPr>
            <p:ph idx="2" type="body"/>
          </p:nvPr>
        </p:nvSpPr>
        <p:spPr>
          <a:xfrm>
            <a:off x="5149850" y="19812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50"/>
          <p:cNvSpPr txBox="1"/>
          <p:nvPr>
            <p:ph idx="3" type="body"/>
          </p:nvPr>
        </p:nvSpPr>
        <p:spPr>
          <a:xfrm>
            <a:off x="5149850" y="4114800"/>
            <a:ext cx="3810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，文字及物件" type="txAndObj">
  <p:cSld name="TEXT_AND_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1"/>
          <p:cNvSpPr txBox="1"/>
          <p:nvPr>
            <p:ph type="title"/>
          </p:nvPr>
        </p:nvSpPr>
        <p:spPr>
          <a:xfrm>
            <a:off x="118745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1"/>
          <p:cNvSpPr txBox="1"/>
          <p:nvPr>
            <p:ph idx="1" type="body"/>
          </p:nvPr>
        </p:nvSpPr>
        <p:spPr>
          <a:xfrm>
            <a:off x="118745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51"/>
          <p:cNvSpPr txBox="1"/>
          <p:nvPr>
            <p:ph idx="2" type="body"/>
          </p:nvPr>
        </p:nvSpPr>
        <p:spPr>
          <a:xfrm>
            <a:off x="514985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物件" type="objOnly">
  <p:cSld name="OBJECT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2"/>
          <p:cNvSpPr txBox="1"/>
          <p:nvPr>
            <p:ph idx="1" type="body"/>
          </p:nvPr>
        </p:nvSpPr>
        <p:spPr>
          <a:xfrm>
            <a:off x="1187450" y="609600"/>
            <a:ext cx="7772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" name="Google Shape;62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8" name="Google Shape;68;p5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9" name="Google Shape;69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5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6" name="Google Shape;76;p5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5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8" name="Google Shape;78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9" name="Google Shape;89;p5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90" name="Google Shape;90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5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97" name="Google Shape;97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2339752" y="4844460"/>
            <a:ext cx="4104456" cy="11287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2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三 年 全體老師  共作</a:t>
            </a:r>
            <a:endParaRPr b="1" i="0" sz="2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2400" u="none" cap="none" strike="noStrike">
                <a:solidFill>
                  <a:srgbClr val="974806"/>
                </a:solidFill>
                <a:latin typeface="DFKai-SB"/>
                <a:ea typeface="DFKai-SB"/>
                <a:cs typeface="DFKai-SB"/>
                <a:sym typeface="DFKai-SB"/>
              </a:rPr>
              <a:t>114.9.6</a:t>
            </a:r>
            <a:endParaRPr b="1" i="0" sz="2400" u="none" cap="none" strike="noStrike">
              <a:solidFill>
                <a:srgbClr val="97480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1331640" y="1988840"/>
            <a:ext cx="613958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5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光仁國小114學年度上學期</a:t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1619672" y="3861048"/>
            <a:ext cx="531149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000" u="none" cap="none" strike="noStrik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學校日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/>
          <p:nvPr/>
        </p:nvSpPr>
        <p:spPr>
          <a:xfrm>
            <a:off x="20553" y="709310"/>
            <a:ext cx="3164441" cy="100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00000"/>
              <a:buFont typeface="DFKai-SB"/>
              <a:buNone/>
            </a:pPr>
            <a:r>
              <a:rPr b="0" i="0" lang="zh-TW" sz="4900" u="none" cap="none" strike="noStrike">
                <a:solidFill>
                  <a:srgbClr val="0033CC"/>
                </a:solidFill>
                <a:latin typeface="DFKai-SB"/>
                <a:ea typeface="DFKai-SB"/>
                <a:cs typeface="DFKai-SB"/>
                <a:sym typeface="DFKai-SB"/>
              </a:rPr>
              <a:t>教學團隊</a:t>
            </a:r>
            <a:endParaRPr b="0" i="0" sz="4400" u="none" cap="none" strike="noStrike">
              <a:solidFill>
                <a:srgbClr val="0033C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6" name="Google Shape;126;p2"/>
          <p:cNvSpPr txBox="1"/>
          <p:nvPr/>
        </p:nvSpPr>
        <p:spPr>
          <a:xfrm>
            <a:off x="2771800" y="345438"/>
            <a:ext cx="5760640" cy="5256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DFKai-SB"/>
              <a:buNone/>
            </a:pPr>
            <a:r>
              <a:rPr b="0" i="0" lang="zh-TW" sz="52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自然：○○○老師</a:t>
            </a:r>
            <a:endParaRPr b="0" i="0" sz="5200" u="none" cap="none" strike="noStrik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00000"/>
              <a:buFont typeface="DFKai-SB"/>
              <a:buNone/>
            </a:pPr>
            <a:r>
              <a:rPr b="0" i="0" lang="zh-TW" sz="52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音樂：朱英芬老師</a:t>
            </a:r>
            <a:endParaRPr b="0" i="0" sz="52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9966"/>
              </a:buClr>
              <a:buSzPct val="100000"/>
              <a:buFont typeface="DFKai-SB"/>
              <a:buNone/>
            </a:pPr>
            <a:r>
              <a:rPr b="0" i="0" lang="zh-TW" sz="5200" u="none" cap="none" strike="noStrike">
                <a:solidFill>
                  <a:srgbClr val="FF9966"/>
                </a:solidFill>
                <a:latin typeface="DFKai-SB"/>
                <a:ea typeface="DFKai-SB"/>
                <a:cs typeface="DFKai-SB"/>
                <a:sym typeface="DFKai-SB"/>
              </a:rPr>
              <a:t>生命：廖文櫻老師</a:t>
            </a:r>
            <a:endParaRPr b="0" i="0" sz="5200" u="none" cap="none" strike="noStrike">
              <a:solidFill>
                <a:srgbClr val="FF996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00000"/>
              <a:buFont typeface="DFKai-SB"/>
              <a:buNone/>
            </a:pPr>
            <a:r>
              <a:rPr b="0" i="0" lang="zh-TW" sz="5200" u="none" cap="none" strike="noStrike">
                <a:solidFill>
                  <a:srgbClr val="0033CC"/>
                </a:solidFill>
                <a:latin typeface="DFKai-SB"/>
                <a:ea typeface="DFKai-SB"/>
                <a:cs typeface="DFKai-SB"/>
                <a:sym typeface="DFKai-SB"/>
              </a:rPr>
              <a:t>體育：歐正暐老師</a:t>
            </a:r>
            <a:endParaRPr b="0" i="0" sz="5200" u="none" cap="none" strike="noStrike">
              <a:solidFill>
                <a:srgbClr val="0033C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ct val="100000"/>
              <a:buFont typeface="DFKai-SB"/>
              <a:buNone/>
            </a:pPr>
            <a:r>
              <a:rPr b="0" i="0" lang="zh-TW" sz="5200" u="none" cap="none" strike="noStrike">
                <a:solidFill>
                  <a:srgbClr val="953734"/>
                </a:solidFill>
                <a:latin typeface="DFKai-SB"/>
                <a:ea typeface="DFKai-SB"/>
                <a:cs typeface="DFKai-SB"/>
                <a:sym typeface="DFKai-SB"/>
              </a:rPr>
              <a:t>電腦</a:t>
            </a:r>
            <a:r>
              <a:rPr b="0" i="0" lang="zh-TW" sz="5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：桑慧安老師</a:t>
            </a:r>
            <a:endParaRPr b="0" i="0" sz="52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600" u="none" cap="none" strike="noStrike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/>
          <p:nvPr/>
        </p:nvSpPr>
        <p:spPr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1115616" y="548680"/>
            <a:ext cx="7056438" cy="935038"/>
          </a:xfrm>
          <a:prstGeom prst="roundRect">
            <a:avLst>
              <a:gd fmla="val 16667" name="adj"/>
            </a:avLst>
          </a:prstGeom>
          <a:solidFill>
            <a:srgbClr val="FF9900">
              <a:alpha val="6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三年級學年共同事務</a:t>
            </a:r>
            <a:endParaRPr/>
          </a:p>
        </p:txBody>
      </p:sp>
      <p:sp>
        <p:nvSpPr>
          <p:cNvPr id="135" name="Google Shape;135;p3"/>
          <p:cNvSpPr/>
          <p:nvPr/>
        </p:nvSpPr>
        <p:spPr>
          <a:xfrm>
            <a:off x="1619672" y="1412776"/>
            <a:ext cx="6186309" cy="637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本學期課程注意事項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各科評分方式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定期評量時間+國數社範圍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本學期各項活動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本學期需要您攜手合作的事項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班費使用說明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提案與表決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/>
        </p:nvSpPr>
        <p:spPr>
          <a:xfrm>
            <a:off x="1714480" y="2517487"/>
            <a:ext cx="7772400" cy="1189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本學期課程注意事項</a:t>
            </a:r>
            <a:endParaRPr b="1" i="0" sz="4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/>
          <p:nvPr>
            <p:ph type="title"/>
          </p:nvPr>
        </p:nvSpPr>
        <p:spPr>
          <a:xfrm>
            <a:off x="827584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本學期課程注意事項</a:t>
            </a:r>
            <a:endParaRPr/>
          </a:p>
        </p:txBody>
      </p:sp>
      <p:sp>
        <p:nvSpPr>
          <p:cNvPr id="147" name="Google Shape;147;p5"/>
          <p:cNvSpPr txBox="1"/>
          <p:nvPr>
            <p:ph idx="1" type="body"/>
          </p:nvPr>
        </p:nvSpPr>
        <p:spPr>
          <a:xfrm>
            <a:off x="755576" y="1268760"/>
            <a:ext cx="7772400" cy="3312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朝會：每週一上午8：00舉行兒童朝會，請盡量讓孩子在 </a:t>
            </a:r>
            <a:r>
              <a:rPr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7：40 前到校並先吃完早餐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朝會逢雙週抽背國語補充教材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，請小朋友要熟背。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增能社團：</a:t>
            </a:r>
            <a:r>
              <a:rPr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9/12(五)開始上課至1/9(五)，共上18次課程，週五下午授課。</a:t>
            </a:r>
            <a:endParaRPr sz="24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請使用鉛筆(</a:t>
            </a:r>
            <a:r>
              <a:rPr b="1" lang="zh-TW" sz="2400" u="sng">
                <a:latin typeface="DFKai-SB"/>
                <a:ea typeface="DFKai-SB"/>
                <a:cs typeface="DFKai-SB"/>
                <a:sym typeface="DFKai-SB"/>
              </a:rPr>
              <a:t>安全考量，禁止使用自動筆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)。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/>
          <p:nvPr/>
        </p:nvSpPr>
        <p:spPr>
          <a:xfrm>
            <a:off x="1183592" y="2601791"/>
            <a:ext cx="7772400" cy="1189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</a:t>
            </a:r>
            <a:endParaRPr b="0" i="0" sz="4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type="title"/>
          </p:nvPr>
        </p:nvSpPr>
        <p:spPr>
          <a:xfrm>
            <a:off x="323528" y="0"/>
            <a:ext cx="8540750" cy="90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各科版本以及作業本 -1</a:t>
            </a:r>
            <a:endParaRPr/>
          </a:p>
        </p:txBody>
      </p:sp>
      <p:graphicFrame>
        <p:nvGraphicFramePr>
          <p:cNvPr id="159" name="Google Shape;159;p7"/>
          <p:cNvGraphicFramePr/>
          <p:nvPr/>
        </p:nvGraphicFramePr>
        <p:xfrm>
          <a:off x="280109" y="7372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650675"/>
                <a:gridCol w="750025"/>
                <a:gridCol w="1726050"/>
                <a:gridCol w="5034325"/>
              </a:tblGrid>
              <a:tr h="448950"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語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：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使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用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鉛</a:t>
                      </a:r>
                      <a:endParaRPr b="1" i="0" sz="2400" u="none" cap="none" strike="noStrike">
                        <a:solidFill>
                          <a:srgbClr val="C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筆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習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DFKai-SB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翰林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DFKai-SB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補充說明</a:t>
                      </a:r>
                      <a:endParaRPr b="0" i="0" sz="2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075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1造詞簿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使用國語字典查生字並造2個詞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61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2國考本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每課結束之後聽寫考試使用，試題包含：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成語(1題)、生字部首(1題)、 </a:t>
                      </a:r>
                      <a:endParaRPr b="0" i="0" sz="20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圈詞(10題)、字音字形(2題)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C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PS.錯誤不擦，訂正在雙線下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276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國語補充教材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(使用一年，請妥善保存)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包含成語、唐詩、弟子規、字音字形等豐富內容，補充學生成語、字音字形知識。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成語練習：每課考</a:t>
                      </a: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highlight>
                            <a:srgbClr val="00FFFF"/>
                          </a:highlight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</a:t>
                      </a: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個成語的其中1個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字音字形練習：每課聽寫考5題字音字形的其中2題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p8"/>
          <p:cNvGraphicFramePr/>
          <p:nvPr/>
        </p:nvGraphicFramePr>
        <p:xfrm>
          <a:off x="683658" y="908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2778725"/>
                <a:gridCol w="5054875"/>
              </a:tblGrid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生字甲、乙本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生字及詞語書寫練習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國語課堂練習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課堂中增加學生字音字形</a:t>
                      </a:r>
                      <a:endParaRPr sz="24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國語作業簿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課堂總複習與歸納</a:t>
                      </a:r>
                      <a:endParaRPr sz="24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閱讀寫作選編教材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自編</a:t>
                      </a: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教材</a:t>
                      </a:r>
                      <a:r>
                        <a:rPr lang="zh-TW" sz="24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培養寫作能力的好幫手</a:t>
                      </a:r>
                      <a:endParaRPr sz="24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(部分內容會與聯合報創思作文合作)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閱讀小達人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(使用一年，請妥善保存)</a:t>
                      </a:r>
                      <a:endParaRPr b="0" i="0" sz="24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中文班書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每學期班級均有中文班書</a:t>
                      </a:r>
                      <a:endParaRPr b="0" i="0" sz="24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書香列車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每學期輪讀</a:t>
                      </a:r>
                      <a:endParaRPr b="0" i="0" sz="24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" name="Google Shape;165;p8"/>
          <p:cNvSpPr txBox="1"/>
          <p:nvPr/>
        </p:nvSpPr>
        <p:spPr>
          <a:xfrm>
            <a:off x="323528" y="0"/>
            <a:ext cx="8540750" cy="90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各科版本以及作業本 -2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type="title"/>
          </p:nvPr>
        </p:nvSpPr>
        <p:spPr>
          <a:xfrm>
            <a:off x="46754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各科版本以及作業本 -3</a:t>
            </a:r>
            <a:endParaRPr/>
          </a:p>
        </p:txBody>
      </p:sp>
      <p:graphicFrame>
        <p:nvGraphicFramePr>
          <p:cNvPr id="171" name="Google Shape;171;p9"/>
          <p:cNvGraphicFramePr/>
          <p:nvPr/>
        </p:nvGraphicFramePr>
        <p:xfrm>
          <a:off x="632468" y="11661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948100"/>
                <a:gridCol w="924325"/>
                <a:gridCol w="3240150"/>
                <a:gridCol w="2546225"/>
              </a:tblGrid>
              <a:tr h="43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本土                        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課本+CD(★雙語班無本土課程)</a:t>
                      </a:r>
                      <a:r>
                        <a:rPr b="0" i="0"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CD若有問題請儘快提出、更換)</a:t>
                      </a:r>
                      <a:endParaRPr sz="1800" u="none" cap="none" strike="noStrike">
                        <a:solidFill>
                          <a:srgbClr val="FF006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孝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數學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Calibri"/>
                        <a:buNone/>
                      </a:pPr>
                      <a:r>
                        <a:t/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課本、習作、附件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各班級導師任課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重點複習、練習簿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5314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紅數簿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7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社會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0" i="0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各班級任教師任課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3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自然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翰林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課本、習作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b="0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周南老師(仁、愛)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b="0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廖金燕老師(信)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4723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500"/>
                        <a:buFont typeface="DFKai-SB"/>
                        <a:buNone/>
                      </a:pPr>
                      <a:r>
                        <a:rPr b="0" i="0" lang="zh-TW" sz="2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筆記簿</a:t>
                      </a:r>
                      <a:endParaRPr b="0" i="0" sz="2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b="0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陳韋宇老師(孝)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/>
          <p:nvPr>
            <p:ph type="title"/>
          </p:nvPr>
        </p:nvSpPr>
        <p:spPr>
          <a:xfrm>
            <a:off x="467544" y="-7191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各科版本以及作業本 -4</a:t>
            </a:r>
            <a:endParaRPr/>
          </a:p>
        </p:txBody>
      </p:sp>
      <p:graphicFrame>
        <p:nvGraphicFramePr>
          <p:cNvPr id="177" name="Google Shape;177;p10"/>
          <p:cNvGraphicFramePr/>
          <p:nvPr/>
        </p:nvGraphicFramePr>
        <p:xfrm>
          <a:off x="745257" y="9436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908225"/>
                <a:gridCol w="419175"/>
                <a:gridCol w="3484325"/>
                <a:gridCol w="2841750"/>
              </a:tblGrid>
              <a:tr h="13572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英文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孝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Everybody up 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</a:t>
                      </a:r>
                      <a:r>
                        <a:rPr lang="zh-TW" sz="2600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+</a:t>
                      </a:r>
                      <a:r>
                        <a:rPr lang="zh-TW" sz="26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習作+CD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</a:t>
                      </a:r>
                      <a:r>
                        <a:rPr b="0" i="0" lang="zh-TW" sz="18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CD若有問題請儘快提出、更換)</a:t>
                      </a:r>
                      <a:endParaRPr sz="1800">
                        <a:solidFill>
                          <a:srgbClr val="FF006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教材使用一年，請妥善保存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69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英語練習簿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書寫單字+句型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0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英會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Imagine 3</a:t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教材使用一年，請妥善保存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3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英讀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英語讀本共3本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769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r>
                        <a:t/>
                      </a:r>
                      <a:endParaRPr b="0" i="0" sz="2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769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分組教學</a:t>
                      </a:r>
                      <a:endParaRPr b="0" i="0" sz="3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38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ESL(</a:t>
                      </a: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仁、愛、信</a:t>
                      </a: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)：ESL團隊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 txBox="1"/>
          <p:nvPr>
            <p:ph type="title"/>
          </p:nvPr>
        </p:nvSpPr>
        <p:spPr>
          <a:xfrm>
            <a:off x="395536" y="-7191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各科版本以及作業本 -5</a:t>
            </a:r>
            <a:endParaRPr/>
          </a:p>
        </p:txBody>
      </p:sp>
      <p:graphicFrame>
        <p:nvGraphicFramePr>
          <p:cNvPr id="183" name="Google Shape;183;p11"/>
          <p:cNvGraphicFramePr/>
          <p:nvPr/>
        </p:nvGraphicFramePr>
        <p:xfrm>
          <a:off x="827584" y="9807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847100"/>
                <a:gridCol w="811650"/>
                <a:gridCol w="3525825"/>
                <a:gridCol w="2375950"/>
              </a:tblGrid>
              <a:tr h="59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電腦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巨岩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Windows10電腦世界初體驗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課本統一放於電腦教室使用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藝文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康軒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音樂</a:t>
                      </a: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：音樂簿、直笛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美勞</a:t>
                      </a: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：用具表貼在聯絡簿封底，建議準備工具箱及工作服，一次備齊放置物櫃。書法課程併入美術課實施。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★音樂班無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美勞教師：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秦志潔老師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音樂教師：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朱英芬老師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5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生命</a:t>
                      </a:r>
                      <a:endParaRPr/>
                    </a:p>
                  </a:txBody>
                  <a:tcPr marT="45700" marB="45700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聽天主的聲音(新約)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buClr>
                          <a:srgbClr val="FF0066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</a:t>
                      </a:r>
                      <a:r>
                        <a:rPr b="1" i="0" lang="zh-TW" sz="2000" u="none" cap="none" strike="noStrike">
                          <a:solidFill>
                            <a:srgbClr val="FF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(使用二年，請妥善保存)</a:t>
                      </a:r>
                      <a:endParaRPr b="0" i="0" sz="24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廖文櫻老師</a:t>
                      </a:r>
                      <a:endParaRPr b="0" i="0" sz="2400" u="none" cap="none" strike="noStrike">
                        <a:solidFill>
                          <a:schemeClr val="lt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>
            <p:ph type="title"/>
          </p:nvPr>
        </p:nvSpPr>
        <p:spPr>
          <a:xfrm>
            <a:off x="313254" y="-11234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作業</a:t>
            </a:r>
            <a:endParaRPr/>
          </a:p>
        </p:txBody>
      </p:sp>
      <p:sp>
        <p:nvSpPr>
          <p:cNvPr id="189" name="Google Shape;189;p12"/>
          <p:cNvSpPr txBox="1"/>
          <p:nvPr>
            <p:ph idx="1" type="body"/>
          </p:nvPr>
        </p:nvSpPr>
        <p:spPr>
          <a:xfrm>
            <a:off x="446926" y="86771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在校時間可寫作業：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當孩子想寫功課時，效果一定最佳。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以課本為標準：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當孩子寫作業發生疑問時，以課本為參照標準。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確實訂正：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下次才不會再錯。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務必訂簽：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請家長務必於課或單元後檢查孩子是否有訂正，並附上簽名。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字體工整：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把字寫正，必能減少錯誤。  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希望孩子能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認真完成每一項作業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，如此學習才有效果。如果孩子有多餘的時間，可以閱讀、複習。</a:t>
            </a:r>
            <a:endParaRPr/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/>
          <p:nvPr>
            <p:ph type="ctrTitle"/>
          </p:nvPr>
        </p:nvSpPr>
        <p:spPr>
          <a:xfrm>
            <a:off x="2065106" y="2786058"/>
            <a:ext cx="5465851" cy="1189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各科評分方式</a:t>
            </a:r>
            <a:endParaRPr/>
          </a:p>
        </p:txBody>
      </p:sp>
      <p:sp>
        <p:nvSpPr>
          <p:cNvPr id="195" name="Google Shape;195;p1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 txBox="1"/>
          <p:nvPr>
            <p:ph idx="1" type="body"/>
          </p:nvPr>
        </p:nvSpPr>
        <p:spPr>
          <a:xfrm>
            <a:off x="1187450" y="1981200"/>
            <a:ext cx="3814763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</p:txBody>
      </p:sp>
      <p:sp>
        <p:nvSpPr>
          <p:cNvPr id="201" name="Google Shape;201;p14"/>
          <p:cNvSpPr txBox="1"/>
          <p:nvPr/>
        </p:nvSpPr>
        <p:spPr>
          <a:xfrm>
            <a:off x="395536" y="207443"/>
            <a:ext cx="7991475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zh-TW" sz="5400">
                <a:solidFill>
                  <a:srgbClr val="CC3399"/>
                </a:solidFill>
                <a:latin typeface="DFKai-SB"/>
                <a:ea typeface="DFKai-SB"/>
                <a:cs typeface="DFKai-SB"/>
                <a:sym typeface="DFKai-SB"/>
              </a:rPr>
              <a:t>國語各項目所佔百分比</a:t>
            </a:r>
            <a:r>
              <a:rPr lang="zh-TW" sz="5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1835696" y="1279124"/>
            <a:ext cx="5688632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 語 習 作 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甲、乙 本   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造詞簿、圈詞：10%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 考 本    ：10%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學習態度    ：10%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(國語作業簿)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 期 評 量 ：50%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"/>
          <p:cNvSpPr txBox="1"/>
          <p:nvPr>
            <p:ph type="title"/>
          </p:nvPr>
        </p:nvSpPr>
        <p:spPr>
          <a:xfrm>
            <a:off x="827584" y="404754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國語科特別要求</a:t>
            </a:r>
            <a:endParaRPr/>
          </a:p>
        </p:txBody>
      </p:sp>
      <p:sp>
        <p:nvSpPr>
          <p:cNvPr id="209" name="Google Shape;209;p15"/>
          <p:cNvSpPr txBox="1"/>
          <p:nvPr>
            <p:ph idx="1" type="body"/>
          </p:nvPr>
        </p:nvSpPr>
        <p:spPr>
          <a:xfrm>
            <a:off x="785786" y="1556792"/>
            <a:ext cx="7674622" cy="4465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字體端正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能寫出完整、優美的句子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Char char="•"/>
            </a:pPr>
            <a:r>
              <a:rPr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請寫國字不寫注音：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不會的字請查字典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Char char="•"/>
            </a:pPr>
            <a:r>
              <a:rPr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使用鉛筆(不使用自動鉛筆)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確實訂正及簽名：有訂正才不會再錯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/>
          <p:nvPr>
            <p:ph type="title"/>
          </p:nvPr>
        </p:nvSpPr>
        <p:spPr>
          <a:xfrm>
            <a:off x="179512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國語科補充教材</a:t>
            </a:r>
            <a:endParaRPr/>
          </a:p>
        </p:txBody>
      </p:sp>
      <p:sp>
        <p:nvSpPr>
          <p:cNvPr id="216" name="Google Shape;216;p16"/>
          <p:cNvSpPr txBox="1"/>
          <p:nvPr>
            <p:ph idx="1" type="body"/>
          </p:nvPr>
        </p:nvSpPr>
        <p:spPr>
          <a:xfrm>
            <a:off x="611560" y="1217120"/>
            <a:ext cx="8064896" cy="4752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33400" lvl="0" marL="5334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唐詩：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雙週大下課抽背。</a:t>
            </a:r>
            <a:endParaRPr/>
          </a:p>
          <a:p>
            <a:pPr indent="-533400" lvl="0" marL="5334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成語練習：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定期評量(期中期末)考24個成語。</a:t>
            </a:r>
            <a:endParaRPr/>
          </a:p>
          <a:p>
            <a:pPr indent="-533400" lvl="0" marL="5334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字音字形練習：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定期評量(期中期末)考25題。</a:t>
            </a:r>
            <a:endParaRPr/>
          </a:p>
          <a:p>
            <a:pPr indent="-533400" lvl="0" marL="533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閱讀寫作編選教材：自編教材。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533400" lvl="0" marL="5334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閱讀小達人：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使用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一年</a:t>
            </a:r>
            <a:endParaRPr b="1" sz="28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533400" lvl="0" marL="533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深耕閱讀：班書閱讀、書香列車(圖書館安排)、閱讀課(至圖書館閱讀好書)。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 txBox="1"/>
          <p:nvPr>
            <p:ph idx="1" type="body"/>
          </p:nvPr>
        </p:nvSpPr>
        <p:spPr>
          <a:xfrm>
            <a:off x="1187450" y="1981200"/>
            <a:ext cx="3814763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</p:txBody>
      </p:sp>
      <p:sp>
        <p:nvSpPr>
          <p:cNvPr id="222" name="Google Shape;222;p17"/>
          <p:cNvSpPr/>
          <p:nvPr/>
        </p:nvSpPr>
        <p:spPr>
          <a:xfrm>
            <a:off x="611560" y="191070"/>
            <a:ext cx="734481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54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數學各項目所佔百分比：</a:t>
            </a:r>
            <a:endParaRPr/>
          </a:p>
        </p:txBody>
      </p:sp>
      <p:sp>
        <p:nvSpPr>
          <p:cNvPr id="223" name="Google Shape;223;p17"/>
          <p:cNvSpPr/>
          <p:nvPr/>
        </p:nvSpPr>
        <p:spPr>
          <a:xfrm>
            <a:off x="2267744" y="1268760"/>
            <a:ext cx="5112568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數學習作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重點複習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數學練習簿：10%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平時小考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學習態度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  ：50%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數學請</a:t>
            </a:r>
            <a:r>
              <a:rPr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用鉛筆</a:t>
            </a: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，以方便計算時之塗改(考試亦同)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"/>
          <p:cNvSpPr/>
          <p:nvPr/>
        </p:nvSpPr>
        <p:spPr>
          <a:xfrm>
            <a:off x="683568" y="620688"/>
            <a:ext cx="734481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54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社會各項目所佔百分比：</a:t>
            </a:r>
            <a:endParaRPr/>
          </a:p>
        </p:txBody>
      </p:sp>
      <p:sp>
        <p:nvSpPr>
          <p:cNvPr id="229" name="Google Shape;229;p18"/>
          <p:cNvSpPr/>
          <p:nvPr/>
        </p:nvSpPr>
        <p:spPr>
          <a:xfrm>
            <a:off x="2123728" y="1673462"/>
            <a:ext cx="4896544" cy="33843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社會習作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社會練習簿：15%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考前複習考：15%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學習態度  ：10%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  ：50%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DFKai-SB"/>
              <a:buChar char="•"/>
            </a:pPr>
            <a:r>
              <a:rPr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使用鉛筆(不使用自動鉛筆)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"/>
          <p:cNvSpPr txBox="1"/>
          <p:nvPr>
            <p:ph idx="1" type="body"/>
          </p:nvPr>
        </p:nvSpPr>
        <p:spPr>
          <a:xfrm>
            <a:off x="1187450" y="1981200"/>
            <a:ext cx="3814763" cy="19518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</p:txBody>
      </p:sp>
      <p:sp>
        <p:nvSpPr>
          <p:cNvPr id="235" name="Google Shape;235;p19"/>
          <p:cNvSpPr txBox="1"/>
          <p:nvPr/>
        </p:nvSpPr>
        <p:spPr>
          <a:xfrm>
            <a:off x="539552" y="836712"/>
            <a:ext cx="7704856" cy="298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accent2"/>
                </a:solidFill>
                <a:latin typeface="DFKai-SB"/>
                <a:ea typeface="DFKai-SB"/>
                <a:cs typeface="DFKai-SB"/>
                <a:sym typeface="DFKai-SB"/>
              </a:rPr>
              <a:t>綜合活動各項目所佔百分比：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    學習單       20%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    上課學習態度 50%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    活動參與度   30%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 txBox="1"/>
          <p:nvPr>
            <p:ph idx="1" type="body"/>
          </p:nvPr>
        </p:nvSpPr>
        <p:spPr>
          <a:xfrm>
            <a:off x="1187450" y="1981200"/>
            <a:ext cx="3814763" cy="19518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5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/>
          </a:p>
        </p:txBody>
      </p:sp>
      <p:sp>
        <p:nvSpPr>
          <p:cNvPr id="241" name="Google Shape;241;p20"/>
          <p:cNvSpPr txBox="1"/>
          <p:nvPr/>
        </p:nvSpPr>
        <p:spPr>
          <a:xfrm>
            <a:off x="539552" y="836712"/>
            <a:ext cx="7704856" cy="4370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健康各項目所佔百分比：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3" marL="1714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生活評量40%</a:t>
            </a:r>
            <a:endParaRPr/>
          </a:p>
          <a:p>
            <a:pPr indent="0" lvl="3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上課發表30%</a:t>
            </a:r>
            <a:endParaRPr/>
          </a:p>
          <a:p>
            <a:pPr indent="0" lvl="3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學習態度30%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 txBox="1"/>
          <p:nvPr/>
        </p:nvSpPr>
        <p:spPr>
          <a:xfrm>
            <a:off x="1467420" y="3183864"/>
            <a:ext cx="7772400" cy="1189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定期評量時間+國數社範圍</a:t>
            </a:r>
            <a:endParaRPr sz="4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2"/>
          <p:cNvSpPr txBox="1"/>
          <p:nvPr>
            <p:ph type="title"/>
          </p:nvPr>
        </p:nvSpPr>
        <p:spPr>
          <a:xfrm>
            <a:off x="685800" y="116632"/>
            <a:ext cx="77724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定期評量時間及範圍</a:t>
            </a:r>
            <a:endParaRPr/>
          </a:p>
        </p:txBody>
      </p:sp>
      <p:sp>
        <p:nvSpPr>
          <p:cNvPr id="254" name="Google Shape;254;p22"/>
          <p:cNvSpPr txBox="1"/>
          <p:nvPr>
            <p:ph idx="1" type="body"/>
          </p:nvPr>
        </p:nvSpPr>
        <p:spPr>
          <a:xfrm>
            <a:off x="1187624" y="967352"/>
            <a:ext cx="6552728" cy="51670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None/>
            </a:pPr>
            <a:r>
              <a:rPr b="1" lang="zh-TW">
                <a:solidFill>
                  <a:srgbClr val="FF3300"/>
                </a:solidFill>
                <a:latin typeface="DFKai-SB"/>
                <a:ea typeface="DFKai-SB"/>
                <a:cs typeface="DFKai-SB"/>
                <a:sym typeface="DFKai-SB"/>
              </a:rPr>
              <a:t>第一次評量：11/4(二)~11/5(三)</a:t>
            </a:r>
            <a:endParaRPr b="1">
              <a:solidFill>
                <a:srgbClr val="FF33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國語  第1-6課（含統整活動）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      成語1-24+字音字形1-25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數學  第1-5單元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社會  第1-3單元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None/>
            </a:pPr>
            <a:r>
              <a:rPr b="1" lang="zh-TW">
                <a:solidFill>
                  <a:srgbClr val="FF3300"/>
                </a:solidFill>
                <a:latin typeface="DFKai-SB"/>
                <a:ea typeface="DFKai-SB"/>
                <a:cs typeface="DFKai-SB"/>
                <a:sym typeface="DFKai-SB"/>
              </a:rPr>
              <a:t>第二次評量：1/8(四)~1/9(五)  </a:t>
            </a:r>
            <a:endParaRPr b="1">
              <a:solidFill>
                <a:srgbClr val="FF33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國語  第7-12課（含統整活動）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      成語25-48+字音字形26-50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數學  第6-9單元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zh-TW" sz="280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社會  第4-5單元</a:t>
            </a:r>
            <a:endParaRPr sz="28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2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/>
          <p:nvPr>
            <p:ph type="ctrTitle"/>
          </p:nvPr>
        </p:nvSpPr>
        <p:spPr>
          <a:xfrm>
            <a:off x="920816" y="1174756"/>
            <a:ext cx="7220175" cy="38883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本校設有『榮譽制度』，小朋友在各處室得到的榮譽卡獎勵，每集滿</a:t>
            </a:r>
            <a:r>
              <a:rPr lang="zh-TW" sz="2800">
                <a:solidFill>
                  <a:srgbClr val="002060"/>
                </a:solidFill>
              </a:rPr>
              <a:t>20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張，可拿到教務處登記，並在</a:t>
            </a:r>
            <a:r>
              <a:rPr b="1"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朝會時間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，由校長公開頒發一張獎狀及</a:t>
            </a:r>
            <a:r>
              <a:rPr lang="zh-TW" sz="2800">
                <a:solidFill>
                  <a:srgbClr val="002060"/>
                </a:solidFill>
              </a:rPr>
              <a:t>200</a:t>
            </a: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元圖書禮卷。</a:t>
            </a:r>
            <a:br>
              <a:rPr lang="zh-TW" sz="2800">
                <a:solidFill>
                  <a:srgbClr val="002060"/>
                </a:solidFill>
              </a:rPr>
            </a:br>
            <a:r>
              <a:rPr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自一年級開始，學校所發的任何榮譽卡及奬狀，一定要都要好好保存，累積到畢業時，可爭取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『最高榮譽獎』</a:t>
            </a:r>
            <a:r>
              <a:rPr b="1" lang="zh-TW" sz="28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獎盃，這是小學階段的最高的榮譽喲！</a:t>
            </a:r>
            <a:r>
              <a:rPr b="1" lang="zh-TW" sz="4000">
                <a:solidFill>
                  <a:srgbClr val="002060"/>
                </a:solidFill>
              </a:rPr>
              <a:t> </a:t>
            </a:r>
            <a:endParaRPr/>
          </a:p>
        </p:txBody>
      </p:sp>
      <p:sp>
        <p:nvSpPr>
          <p:cNvPr id="260" name="Google Shape;260;p23"/>
          <p:cNvSpPr txBox="1"/>
          <p:nvPr>
            <p:ph idx="1" type="subTitle"/>
          </p:nvPr>
        </p:nvSpPr>
        <p:spPr>
          <a:xfrm>
            <a:off x="1095999" y="127557"/>
            <a:ext cx="6400800" cy="8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None/>
            </a:pPr>
            <a:r>
              <a:rPr lang="zh-TW" sz="4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最高榮譽獎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"/>
          <p:cNvSpPr txBox="1"/>
          <p:nvPr>
            <p:ph type="ctrTitle"/>
          </p:nvPr>
        </p:nvSpPr>
        <p:spPr>
          <a:xfrm>
            <a:off x="1036868" y="2691668"/>
            <a:ext cx="77724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本學期各項活動</a:t>
            </a:r>
            <a:endParaRPr/>
          </a:p>
        </p:txBody>
      </p:sp>
      <p:sp>
        <p:nvSpPr>
          <p:cNvPr id="266" name="Google Shape;266;p24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" name="Google Shape;272;p25"/>
          <p:cNvGraphicFramePr/>
          <p:nvPr/>
        </p:nvGraphicFramePr>
        <p:xfrm>
          <a:off x="695284" y="12954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145050"/>
                <a:gridCol w="6409350"/>
              </a:tblGrid>
              <a:tr h="1480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第一週　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◎9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/1(一)開學日</a:t>
                      </a:r>
                      <a:endParaRPr sz="2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◎9/2(二)8:00 開學祈福禮</a:t>
                      </a:r>
                      <a:endParaRPr sz="2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9/6(六)學校日-親師溝通(9:00-11:30)</a:t>
                      </a:r>
                      <a:endParaRPr sz="2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第二週</a:t>
                      </a:r>
                      <a:endParaRPr/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9/08(一) 防災避難演練。</a:t>
                      </a:r>
                      <a:endParaRPr sz="2800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9/08(一) 課後才藝開始上課。</a:t>
                      </a:r>
                      <a:endParaRPr sz="2800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9/10(三) 二～六基本學力測驗。</a:t>
                      </a:r>
                      <a:endParaRPr sz="2800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9/10(三) 一生一器樂開始上課。</a:t>
                      </a:r>
                      <a:endParaRPr sz="2800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9/11(四) 8：05英語字彙達人競賽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b="1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9/12(五) 增能社團開始上課。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3" name="Google Shape;273;p25"/>
          <p:cNvSpPr txBox="1"/>
          <p:nvPr/>
        </p:nvSpPr>
        <p:spPr>
          <a:xfrm>
            <a:off x="857009" y="154457"/>
            <a:ext cx="77724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 sz="4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 sz="4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-1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/>
          <p:nvPr>
            <p:ph type="title"/>
          </p:nvPr>
        </p:nvSpPr>
        <p:spPr>
          <a:xfrm>
            <a:off x="341832" y="-769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-2</a:t>
            </a:r>
            <a:endParaRPr/>
          </a:p>
        </p:txBody>
      </p:sp>
      <p:graphicFrame>
        <p:nvGraphicFramePr>
          <p:cNvPr id="279" name="Google Shape;279;p26"/>
          <p:cNvGraphicFramePr/>
          <p:nvPr/>
        </p:nvGraphicFramePr>
        <p:xfrm>
          <a:off x="684709" y="11236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224125"/>
                <a:gridCol w="6408700"/>
              </a:tblGrid>
              <a:tr h="981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第三週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◎9/15(一)普通班、幼稚園選修個別樂</a:t>
                      </a:r>
                      <a:endParaRPr/>
                    </a:p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器開始授課。</a:t>
                      </a:r>
                      <a:endParaRPr/>
                    </a:p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9/17(三) 8:30家長會會員大會。</a:t>
                      </a:r>
                      <a:endParaRPr sz="2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◎9/19(五) 9:21國家防災避難日演練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第四週</a:t>
                      </a:r>
                      <a:endParaRPr/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◎攀岩課(中年級)</a:t>
                      </a:r>
                      <a:r>
                        <a:rPr lang="zh-TW" sz="2800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2800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◎籃球、足球校隊甄選。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第五週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70C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開始抽背國語補充教材(朝會或午休)</a:t>
                      </a:r>
                      <a:endParaRPr/>
                    </a:p>
                    <a:p>
                      <a:pPr indent="-177800" lvl="0" marL="17780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9/29(一)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</a:t>
                      </a:r>
                      <a:r>
                        <a:rPr lang="zh-TW" sz="2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中秋節補假一天。</a:t>
                      </a:r>
                      <a:endParaRPr b="0" i="0" sz="2800" u="none" cap="none" strike="noStrike">
                        <a:solidFill>
                          <a:srgbClr val="0070C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>
            <p:ph type="title"/>
          </p:nvPr>
        </p:nvSpPr>
        <p:spPr>
          <a:xfrm>
            <a:off x="292189" y="-15228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-3</a:t>
            </a:r>
            <a:endParaRPr/>
          </a:p>
        </p:txBody>
      </p:sp>
      <p:graphicFrame>
        <p:nvGraphicFramePr>
          <p:cNvPr id="285" name="Google Shape;285;p27"/>
          <p:cNvGraphicFramePr/>
          <p:nvPr/>
        </p:nvGraphicFramePr>
        <p:xfrm>
          <a:off x="662923" y="10113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365425"/>
                <a:gridCol w="6406975"/>
              </a:tblGrid>
              <a:tr h="1220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第六週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◎10/06(一)中秋節放假一天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◎10/08(三)三年級自然闖關—暫定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10/10(五)國慶日放假一天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第七週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◎書香列車入班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5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第八週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◎10/20-11/03雙語班英語--錄音真有趣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◎10/22(三)三年級校外教學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 (新兒童樂園)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10/23(四)單字A冠王測驗。</a:t>
                      </a:r>
                      <a:endParaRPr b="1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◎10/24(五)臺灣光復節</a:t>
                      </a: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(原10/25週六)補假一天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type="title"/>
          </p:nvPr>
        </p:nvSpPr>
        <p:spPr>
          <a:xfrm>
            <a:off x="230736" y="-76912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-4</a:t>
            </a:r>
            <a:endParaRPr/>
          </a:p>
        </p:txBody>
      </p:sp>
      <p:graphicFrame>
        <p:nvGraphicFramePr>
          <p:cNvPr id="291" name="Google Shape;291;p28"/>
          <p:cNvGraphicFramePr/>
          <p:nvPr/>
        </p:nvGraphicFramePr>
        <p:xfrm>
          <a:off x="679376" y="109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492325"/>
                <a:gridCol w="6280075"/>
              </a:tblGrid>
              <a:tr h="69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第九週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◎ESL閱讀我最愛10/31(五)報名截止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第十週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◎11/4(二)~11/5(三)期中評量。◎11/8(六)~11/9(日)童軍宣誓營。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第十一週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◎11/10(一)換穿冬季制服。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◎11/12(三)9:00-11:00親職講座。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◎11/14(五)ESL故事有創意截止日。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第十二週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◎11/20(四)單字A冠王測驗。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◎11/22(六) ESL親師晤談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 txBox="1"/>
          <p:nvPr>
            <p:ph type="title"/>
          </p:nvPr>
        </p:nvSpPr>
        <p:spPr>
          <a:xfrm>
            <a:off x="307648" y="-68366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-5</a:t>
            </a:r>
            <a:endParaRPr/>
          </a:p>
        </p:txBody>
      </p:sp>
      <p:graphicFrame>
        <p:nvGraphicFramePr>
          <p:cNvPr id="297" name="Google Shape;297;p29"/>
          <p:cNvGraphicFramePr/>
          <p:nvPr/>
        </p:nvGraphicFramePr>
        <p:xfrm>
          <a:off x="611560" y="11758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607775"/>
                <a:gridCol w="6169100"/>
              </a:tblGrid>
              <a:tr h="1336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第十三週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◎11/24-11/28 ESL閱讀我最愛</a:t>
                      </a: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初賽</a:t>
                      </a:r>
                      <a:endParaRPr b="1" i="0" sz="26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    (地點:校史室)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◎11/26(三)體表會預演(一二三年級)</a:t>
                      </a:r>
                      <a:endParaRPr b="1" i="0" sz="26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6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第十四週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◎12/01-12/05 ESL閱讀我最愛</a:t>
                      </a: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決賽</a:t>
                      </a:r>
                      <a:endParaRPr b="0" i="0" sz="26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    (地點:校史室)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◎12/3(三)體表會預演(四五六年級)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DFKai-SB"/>
                        <a:buNone/>
                      </a:pP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◎三年級跳繩比賽</a:t>
                      </a:r>
                      <a:r>
                        <a:rPr b="0" i="0" lang="zh-TW" sz="26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b="0" i="0" sz="26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第十五週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◎12/10(三)ESL故事有創意</a:t>
                      </a:r>
                      <a:r>
                        <a:rPr b="1" i="0" lang="zh-TW" sz="26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決賽</a:t>
                      </a: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(校史室)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DFKai-SB"/>
                        <a:buNone/>
                      </a:pPr>
                      <a:r>
                        <a:rPr b="0" i="0" lang="zh-TW" sz="2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◎12/13(六)體表會，補假12/26(五)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 txBox="1"/>
          <p:nvPr>
            <p:ph type="title"/>
          </p:nvPr>
        </p:nvSpPr>
        <p:spPr>
          <a:xfrm>
            <a:off x="273466" y="-68366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-6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303" name="Google Shape;303;p30"/>
          <p:cNvGraphicFramePr/>
          <p:nvPr/>
        </p:nvGraphicFramePr>
        <p:xfrm>
          <a:off x="611560" y="11182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750650"/>
                <a:gridCol w="6026225"/>
              </a:tblGrid>
              <a:tr h="113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第十六週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◎12/15-12/19主題書展週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</a:t>
                      </a:r>
                      <a:r>
                        <a:rPr b="0" i="0" lang="zh-TW" sz="28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12/18(四)親師聯誼餐會。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◎單字A冠王測驗</a:t>
                      </a:r>
                      <a:endParaRPr b="1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2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第十七週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◎12/25(四)行憲紀念日放假一天。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第十八週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◎1/1(四)開國紀念日放假一天。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第十九週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◎1/5(一）校慶祈福禮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◎1/8(四)~1/9(五)期末評量。</a:t>
                      </a:r>
                      <a:endParaRPr b="1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◎1/9（五）增能社團最後一次上課</a:t>
                      </a:r>
                      <a:endParaRPr b="0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31"/>
          <p:cNvGraphicFramePr/>
          <p:nvPr/>
        </p:nvGraphicFramePr>
        <p:xfrm>
          <a:off x="682427" y="10808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{DD8E3AB0-880D-449C-ADCB-5102B63555A6}</a:tableStyleId>
              </a:tblPr>
              <a:tblGrid>
                <a:gridCol w="1872200"/>
                <a:gridCol w="5836900"/>
              </a:tblGrid>
              <a:tr h="1152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第二十週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◎1/13(二)普通班音樂成果發表。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◎1/16(五)課後運動體能社團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最後一次上課。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3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第二十一週</a:t>
                      </a:r>
                      <a:endParaRPr/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◎1/20～22(四)第二學期開始上課</a:t>
                      </a:r>
                      <a:endParaRPr b="1" i="0" sz="28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◎1/23(五)8:10小學結業式，大掃除。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◎1/24(六)寒假開始。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◎1/26(一)~2/11寒假營隊3週。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800"/>
                        <a:buFont typeface="DFKai-SB"/>
                        <a:buNone/>
                      </a:pPr>
                      <a:r>
                        <a:rPr b="1" i="0" lang="zh-TW" sz="2800" u="sng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★2/14～22農曆春節連續假期★2/23(一)開學日(第2學期第3週)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sng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6675" marL="166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9" name="Google Shape;309;p31"/>
          <p:cNvSpPr txBox="1"/>
          <p:nvPr>
            <p:ph type="title"/>
          </p:nvPr>
        </p:nvSpPr>
        <p:spPr>
          <a:xfrm>
            <a:off x="247828" y="-6836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本學期重要活動一覽表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-7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2"/>
          <p:cNvSpPr txBox="1"/>
          <p:nvPr>
            <p:ph type="ctrTitle"/>
          </p:nvPr>
        </p:nvSpPr>
        <p:spPr>
          <a:xfrm>
            <a:off x="1123772" y="2520075"/>
            <a:ext cx="77724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DFKai-SB"/>
              <a:buNone/>
            </a:pPr>
            <a:r>
              <a:rPr lang="zh-TW" sz="4900">
                <a:latin typeface="DFKai-SB"/>
                <a:ea typeface="DFKai-SB"/>
                <a:cs typeface="DFKai-SB"/>
                <a:sym typeface="DFKai-SB"/>
              </a:rPr>
              <a:t>本學期需要您</a:t>
            </a:r>
            <a:br>
              <a:rPr lang="zh-TW" sz="4900"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4900">
                <a:latin typeface="DFKai-SB"/>
                <a:ea typeface="DFKai-SB"/>
                <a:cs typeface="DFKai-SB"/>
                <a:sym typeface="DFKai-SB"/>
              </a:rPr>
              <a:t>攜手合作的事項</a:t>
            </a:r>
            <a:br>
              <a:rPr lang="zh-TW">
                <a:latin typeface="DFKai-SB"/>
                <a:ea typeface="DFKai-SB"/>
                <a:cs typeface="DFKai-SB"/>
                <a:sym typeface="DFKai-SB"/>
              </a:rPr>
            </a:b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15" name="Google Shape;315;p32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DFKai-SB"/>
              <a:buNone/>
            </a:pPr>
            <a:r>
              <a:rPr b="1"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本學期需要您幫忙的地方-1</a:t>
            </a:r>
            <a:endParaRPr b="1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1" name="Google Shape;321;p33"/>
          <p:cNvSpPr txBox="1"/>
          <p:nvPr>
            <p:ph idx="1" type="body"/>
          </p:nvPr>
        </p:nvSpPr>
        <p:spPr>
          <a:xfrm>
            <a:off x="827584" y="1268760"/>
            <a:ext cx="7696200" cy="4032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請務必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每日親自閱簽家庭聯絡簿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，以了解孩子平時在學校的表現。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各項學校通知單回條等，請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家長簽章後盡速繳回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，以免錯失報名權益。</a:t>
            </a:r>
            <a:endParaRPr b="1"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mo"/>
              <a:buChar char="♥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請孩子7：40以前進教室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，協助孩子養成早睡早起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，充足的睡眠對成長發育中的孩子十分重要，請您在家協助孩子早點就寢，避免孩子因為睡眠不足而影響學習，造成專注力不足，坐姿不良或情緒不佳等情形出現。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4"/>
          <p:cNvSpPr txBox="1"/>
          <p:nvPr>
            <p:ph type="title"/>
          </p:nvPr>
        </p:nvSpPr>
        <p:spPr>
          <a:xfrm>
            <a:off x="539552" y="0"/>
            <a:ext cx="7447161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DFKai-SB"/>
              <a:buNone/>
            </a:pPr>
            <a:r>
              <a:rPr b="1"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本學期需要您幫忙的地方-2</a:t>
            </a:r>
            <a:endParaRPr b="1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7" name="Google Shape;327;p34"/>
          <p:cNvSpPr txBox="1"/>
          <p:nvPr>
            <p:ph idx="1" type="body"/>
          </p:nvPr>
        </p:nvSpPr>
        <p:spPr>
          <a:xfrm>
            <a:off x="827584" y="1196752"/>
            <a:ext cx="769620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請指導孩子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自動自發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完成功課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並養成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自己檢查功課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的好習慣。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督促孩子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完成作業後才可以做自己喜歡的事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，有您的關心與叮嚀，孩子學會積極、負責，對孩子的學習發展是受用無窮的。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要求孩子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每天自己整理書包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，並在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睡前整理好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書包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，養成孩子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對自己事情負責任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的態度。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隨時注意孩子的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學用品使用情況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，如缺少毀壞，立即為孩子補上。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type="title"/>
          </p:nvPr>
        </p:nvSpPr>
        <p:spPr>
          <a:xfrm>
            <a:off x="0" y="2606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DFKai-SB"/>
              <a:buNone/>
            </a:pPr>
            <a:r>
              <a:rPr b="1"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本學期需要您幫忙的地方-3</a:t>
            </a:r>
            <a:endParaRPr b="1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33" name="Google Shape;333;p35"/>
          <p:cNvSpPr txBox="1"/>
          <p:nvPr>
            <p:ph idx="1" type="body"/>
          </p:nvPr>
        </p:nvSpPr>
        <p:spPr>
          <a:xfrm>
            <a:off x="683568" y="1196752"/>
            <a:ext cx="7696200" cy="4408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請家長留意孩子衣服的增減以避免感冒，並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在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書包裡準備輕便雨衣或雨傘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，以備不時之需。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mo"/>
              <a:buChar char="♥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減少孩子上網、看電視、電玩遊戲的頻率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，可多鼓勵孩子進行其他休閒活動。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當孩子的啦啦隊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，多給孩子鼓勵、讚美、思考與時間，小小的擁抱可換來無比的力量。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如非必要，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請勿讓孩子攜帶過多的金錢、貴重物品及玩具到學校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DFKai-SB"/>
              <a:buNone/>
            </a:pPr>
            <a:r>
              <a:rPr b="1"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本學期需要您幫忙的地方-4</a:t>
            </a:r>
            <a:endParaRPr/>
          </a:p>
        </p:txBody>
      </p:sp>
      <p:sp>
        <p:nvSpPr>
          <p:cNvPr id="339" name="Google Shape;339;p36"/>
          <p:cNvSpPr txBox="1"/>
          <p:nvPr>
            <p:ph idx="1" type="body"/>
          </p:nvPr>
        </p:nvSpPr>
        <p:spPr>
          <a:xfrm>
            <a:off x="683568" y="1412776"/>
            <a:ext cx="7696200" cy="324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隨時注意孩子的學用品使用情況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，如缺少毀壞，立即為孩子補上。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讓孩子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吃完早餐再上學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，有良好的體力才能專心的上課。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mo"/>
              <a:buChar char="♥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請記得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提醒較內向害羞的孩子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，若在學校有什麼事情，一定要報告老師。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 txBox="1"/>
          <p:nvPr>
            <p:ph type="title"/>
          </p:nvPr>
        </p:nvSpPr>
        <p:spPr>
          <a:xfrm>
            <a:off x="395536" y="0"/>
            <a:ext cx="5013325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日常生活要求-1</a:t>
            </a:r>
            <a:endParaRPr/>
          </a:p>
        </p:txBody>
      </p:sp>
      <p:sp>
        <p:nvSpPr>
          <p:cNvPr id="346" name="Google Shape;346;p37"/>
          <p:cNvSpPr txBox="1"/>
          <p:nvPr>
            <p:ph idx="1" type="body"/>
          </p:nvPr>
        </p:nvSpPr>
        <p:spPr>
          <a:xfrm>
            <a:off x="323528" y="980728"/>
            <a:ext cx="8280920" cy="4465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000" lvl="0" marL="342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請假：</a:t>
            </a:r>
            <a:r>
              <a:rPr b="1" lang="zh-TW" sz="29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請於上午八點前撥打導師手機或是簡訊告知</a:t>
            </a:r>
            <a:r>
              <a:rPr lang="zh-TW" sz="2900"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               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小朋友勿帶零用錢或貴重物品，若需帶手機(或智慧型手錶及相關電子產品)，請孩子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自行負保管責任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或交至導師處，</a:t>
            </a: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在校勿開機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8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Char char="•"/>
            </a:pPr>
            <a:r>
              <a:rPr b="0" i="0" lang="zh-TW" sz="1800" u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臺北市私立光仁國民小學學生使用行動通訊數位設備要點</a:t>
            </a:r>
            <a:endParaRPr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過天橋比讓孩子自行穿越馬路安全。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請在制服、運動服外套、背心等</a:t>
            </a:r>
            <a:r>
              <a:rPr b="1" lang="zh-TW" sz="28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衣物內側書寫班級、姓名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(以免遺失後找不到主人)。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520"/>
              </a:spcBef>
              <a:spcAft>
                <a:spcPts val="0"/>
              </a:spcAft>
              <a:buClr>
                <a:srgbClr val="000099"/>
              </a:buClr>
              <a:buSzPts val="2600"/>
              <a:buChar char="•"/>
            </a:pPr>
            <a:r>
              <a:rPr b="1" lang="zh-TW" sz="26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聯絡簿最後一頁(防災卡)+防災頭套_請家長協助填寫</a:t>
            </a:r>
            <a:r>
              <a:rPr lang="zh-TW" sz="26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600">
              <a:latin typeface="DFKai-SB"/>
              <a:ea typeface="DFKai-SB"/>
              <a:cs typeface="DFKai-SB"/>
              <a:sym typeface="DFKai-SB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-152400" lvl="0" marL="342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t/>
            </a:r>
            <a:endParaRPr sz="30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"/>
          <p:cNvSpPr txBox="1"/>
          <p:nvPr>
            <p:ph type="title"/>
          </p:nvPr>
        </p:nvSpPr>
        <p:spPr>
          <a:xfrm>
            <a:off x="-252536" y="260648"/>
            <a:ext cx="6243638" cy="900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日常生活要求-2</a:t>
            </a:r>
            <a:endParaRPr/>
          </a:p>
        </p:txBody>
      </p:sp>
      <p:sp>
        <p:nvSpPr>
          <p:cNvPr id="353" name="Google Shape;353;p38"/>
          <p:cNvSpPr txBox="1"/>
          <p:nvPr>
            <p:ph idx="1" type="body"/>
          </p:nvPr>
        </p:nvSpPr>
        <p:spPr>
          <a:xfrm>
            <a:off x="611560" y="1124744"/>
            <a:ext cx="7921625" cy="4768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遵守學校上學時間</a:t>
            </a:r>
            <a:r>
              <a:rPr lang="zh-TW" sz="28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(7:40前到校)</a:t>
            </a:r>
            <a:r>
              <a:rPr b="1"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確實落實防疫工作:書包內隨時放3-5個口罩</a:t>
            </a:r>
            <a:endParaRPr b="1" sz="2800">
              <a:solidFill>
                <a:srgbClr val="C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維護教室整潔(保持自己座位及四周的清潔)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多喝開水較健康</a:t>
            </a:r>
            <a:r>
              <a:rPr lang="zh-TW" sz="28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(帶水壺到學校)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確實完成作業及考卷訂正(</a:t>
            </a:r>
            <a:r>
              <a:rPr b="1"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請家長每天檢查簽名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睡前檢查書包(今日事，今日畢)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多讓孩子做家事(生活自理能力的培養)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b="1"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不做孩子的快遞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(養成對自己負責的態度)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 sz="2800">
                <a:latin typeface="Arial"/>
                <a:ea typeface="Arial"/>
                <a:cs typeface="Arial"/>
                <a:sym typeface="Arial"/>
              </a:rPr>
              <a:t>確實潔牙及愛眼運動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"/>
          <p:cNvSpPr txBox="1"/>
          <p:nvPr>
            <p:ph type="title"/>
          </p:nvPr>
        </p:nvSpPr>
        <p:spPr>
          <a:xfrm>
            <a:off x="2339752" y="1094192"/>
            <a:ext cx="4249738" cy="1127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DFKai-SB"/>
              <a:buNone/>
            </a:pPr>
            <a:r>
              <a:rPr lang="zh-TW" sz="4900">
                <a:latin typeface="DFKai-SB"/>
                <a:ea typeface="DFKai-SB"/>
                <a:cs typeface="DFKai-SB"/>
                <a:sym typeface="DFKai-SB"/>
              </a:rPr>
              <a:t>班網與聯絡簿</a:t>
            </a:r>
            <a:br>
              <a:rPr lang="zh-TW" sz="4900">
                <a:latin typeface="DFKai-SB"/>
                <a:ea typeface="DFKai-SB"/>
                <a:cs typeface="DFKai-SB"/>
                <a:sym typeface="DFKai-SB"/>
              </a:rPr>
            </a:br>
            <a:br>
              <a:rPr lang="zh-TW" sz="1200"/>
            </a:br>
            <a:endParaRPr sz="1200"/>
          </a:p>
        </p:txBody>
      </p:sp>
      <p:sp>
        <p:nvSpPr>
          <p:cNvPr id="360" name="Google Shape;360;p39"/>
          <p:cNvSpPr txBox="1"/>
          <p:nvPr>
            <p:ph idx="1" type="body"/>
          </p:nvPr>
        </p:nvSpPr>
        <p:spPr>
          <a:xfrm>
            <a:off x="1331640" y="2204864"/>
            <a:ext cx="6421438" cy="2228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每天的作業、聯絡事項、活動照片、作業電子檔……等，都會放在上面。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DFKai-SB"/>
              <a:buNone/>
            </a:pP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歡迎瀏覽！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0"/>
          <p:cNvSpPr txBox="1"/>
          <p:nvPr/>
        </p:nvSpPr>
        <p:spPr>
          <a:xfrm>
            <a:off x="1371600" y="2564904"/>
            <a:ext cx="77724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DFKai-SB"/>
              <a:buNone/>
            </a:pPr>
            <a:r>
              <a:rPr b="0" i="0" lang="zh-TW" sz="49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班費使用說明</a:t>
            </a:r>
            <a:endParaRPr b="0" i="0" sz="44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66" name="Google Shape;366;p40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1"/>
          <p:cNvSpPr txBox="1"/>
          <p:nvPr>
            <p:ph type="title"/>
          </p:nvPr>
        </p:nvSpPr>
        <p:spPr>
          <a:xfrm>
            <a:off x="323528" y="0"/>
            <a:ext cx="8229600" cy="980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b="1" lang="zh-TW">
                <a:latin typeface="DFKai-SB"/>
                <a:ea typeface="DFKai-SB"/>
                <a:cs typeface="DFKai-SB"/>
                <a:sym typeface="DFKai-SB"/>
              </a:rPr>
              <a:t>班費使用說明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 </a:t>
            </a:r>
            <a:endParaRPr/>
          </a:p>
        </p:txBody>
      </p:sp>
      <p:sp>
        <p:nvSpPr>
          <p:cNvPr id="372" name="Google Shape;372;p41"/>
          <p:cNvSpPr txBox="1"/>
          <p:nvPr>
            <p:ph idx="1" type="body"/>
          </p:nvPr>
        </p:nvSpPr>
        <p:spPr>
          <a:xfrm>
            <a:off x="683568" y="1124744"/>
            <a:ext cx="7869560" cy="4248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繳交金額：本學期每人繳交</a:t>
            </a:r>
            <a:r>
              <a:rPr b="1" lang="zh-TW">
                <a:solidFill>
                  <a:srgbClr val="C00000"/>
                </a:solidFill>
              </a:rPr>
              <a:t>1000</a:t>
            </a:r>
            <a:r>
              <a:rPr b="1" lang="zh-TW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元整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1">
              <a:solidFill>
                <a:srgbClr val="C00000"/>
              </a:solidFill>
            </a:endParaRPr>
          </a:p>
          <a:p>
            <a:pPr indent="0" lvl="1" marL="400050" rtl="0" algn="l">
              <a:lnSpc>
                <a:spcPct val="17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用途</a:t>
            </a:r>
            <a:r>
              <a:rPr lang="zh-TW" sz="3200"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購買印表機、</a:t>
            </a:r>
            <a:r>
              <a:rPr lang="zh-TW" sz="3200">
                <a:latin typeface="DFKai-SB"/>
                <a:ea typeface="DFKai-SB"/>
                <a:cs typeface="DFKai-SB"/>
                <a:sym typeface="DFKai-SB"/>
              </a:rPr>
              <a:t>教室清潔用品、購買印表機墨水、A4列印紙、班級獎勵品、影印費、各科學習單、班級文具用品及其他雜項支出。</a:t>
            </a:r>
            <a:endParaRPr sz="3200"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170000"/>
              </a:lnSpc>
              <a:spcBef>
                <a:spcPts val="518"/>
              </a:spcBef>
              <a:spcAft>
                <a:spcPts val="0"/>
              </a:spcAft>
              <a:buClr>
                <a:srgbClr val="C00000"/>
              </a:buClr>
              <a:buSzPct val="100000"/>
              <a:buChar char="•"/>
            </a:pPr>
            <a:r>
              <a:rPr b="1" lang="zh-TW" sz="28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校外教學費用併入月費單收費。</a:t>
            </a:r>
            <a:endParaRPr sz="1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type="ctrTitle"/>
          </p:nvPr>
        </p:nvSpPr>
        <p:spPr>
          <a:xfrm>
            <a:off x="1667946" y="711050"/>
            <a:ext cx="665678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提案與表決</a:t>
            </a:r>
            <a:endParaRPr/>
          </a:p>
        </p:txBody>
      </p:sp>
      <p:sp>
        <p:nvSpPr>
          <p:cNvPr id="379" name="Google Shape;379;p42"/>
          <p:cNvSpPr txBox="1"/>
          <p:nvPr/>
        </p:nvSpPr>
        <p:spPr>
          <a:xfrm>
            <a:off x="2234083" y="2139024"/>
            <a:ext cx="67311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alibri"/>
              <a:buNone/>
            </a:pPr>
            <a:r>
              <a:rPr b="1" lang="zh-TW" sz="280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(1)今日表決本學期收取班費1000元</a:t>
            </a:r>
            <a:endParaRPr b="1" sz="280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zh-TW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(2)如您有其他提案，歡迎提出來一起討論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1" sz="320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1" sz="320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42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"/>
          <p:cNvSpPr txBox="1"/>
          <p:nvPr>
            <p:ph type="ctrTitle"/>
          </p:nvPr>
        </p:nvSpPr>
        <p:spPr>
          <a:xfrm>
            <a:off x="1465847" y="589660"/>
            <a:ext cx="665678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臨時動議</a:t>
            </a:r>
            <a:endParaRPr sz="6000"/>
          </a:p>
        </p:txBody>
      </p:sp>
      <p:sp>
        <p:nvSpPr>
          <p:cNvPr id="387" name="Google Shape;387;p4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accent1"/>
                </a:solidFill>
                <a:highlight>
                  <a:srgbClr val="00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114-1學校日</a:t>
            </a:r>
            <a:endParaRPr/>
          </a:p>
        </p:txBody>
      </p:sp>
      <p:sp>
        <p:nvSpPr>
          <p:cNvPr id="388" name="Google Shape;388;p43"/>
          <p:cNvSpPr txBox="1"/>
          <p:nvPr/>
        </p:nvSpPr>
        <p:spPr>
          <a:xfrm>
            <a:off x="2247542" y="1854438"/>
            <a:ext cx="49552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(1)10/22(三)校外教學,愛心家長: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89" name="Google Shape;389;p43"/>
          <p:cNvSpPr txBox="1"/>
          <p:nvPr/>
        </p:nvSpPr>
        <p:spPr>
          <a:xfrm>
            <a:off x="2264634" y="3358499"/>
            <a:ext cx="664797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(2)三年級校外教學—深坑DIY豆腐、十分放天燈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表決是否同意？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 愛心家長：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4"/>
          <p:cNvSpPr txBox="1"/>
          <p:nvPr/>
        </p:nvSpPr>
        <p:spPr>
          <a:xfrm>
            <a:off x="831825" y="309001"/>
            <a:ext cx="485655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FF0066"/>
                </a:solidFill>
                <a:latin typeface="DFKai-SB"/>
                <a:ea typeface="DFKai-SB"/>
                <a:cs typeface="DFKai-SB"/>
                <a:sym typeface="DFKai-SB"/>
              </a:rPr>
              <a:t>教育無它，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FF0066"/>
                </a:solidFill>
                <a:latin typeface="DFKai-SB"/>
                <a:ea typeface="DFKai-SB"/>
                <a:cs typeface="DFKai-SB"/>
                <a:sym typeface="DFKai-SB"/>
              </a:rPr>
              <a:t>   唯愛與榜樣！</a:t>
            </a:r>
            <a:endParaRPr b="1" sz="4800">
              <a:solidFill>
                <a:srgbClr val="FF006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95" name="Google Shape;395;p44"/>
          <p:cNvSpPr txBox="1"/>
          <p:nvPr/>
        </p:nvSpPr>
        <p:spPr>
          <a:xfrm>
            <a:off x="5728522" y="1924272"/>
            <a:ext cx="354366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感謝您們的蒞臨與參與，</a:t>
            </a:r>
            <a:br>
              <a:rPr b="1" lang="zh-TW" sz="24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b="1" lang="zh-TW" sz="24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讓我們與孩子一起成長!</a:t>
            </a:r>
            <a:endParaRPr b="1" sz="24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396" name="Google Shape;396;p44"/>
          <p:cNvGrpSpPr/>
          <p:nvPr/>
        </p:nvGrpSpPr>
        <p:grpSpPr>
          <a:xfrm>
            <a:off x="-100002" y="6068911"/>
            <a:ext cx="9244002" cy="870438"/>
            <a:chOff x="-152400" y="8838206"/>
            <a:chExt cx="18615431" cy="1563094"/>
          </a:xfrm>
        </p:grpSpPr>
        <p:pic>
          <p:nvPicPr>
            <p:cNvPr id="397" name="Google Shape;397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52400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17649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79849" y="8914406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42049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304249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544529" y="8838206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898880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956280" y="8875312"/>
              <a:ext cx="2506751" cy="14868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44"/>
          <p:cNvSpPr txBox="1"/>
          <p:nvPr/>
        </p:nvSpPr>
        <p:spPr>
          <a:xfrm>
            <a:off x="2110811" y="2742238"/>
            <a:ext cx="678536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感謝您聆聽！</a:t>
            </a:r>
            <a:endParaRPr sz="88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2004-09-10T15:27:58Z</dcterms:created>
  <dc:creator>Gina</dc:creator>
</cp:coreProperties>
</file>