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embeddedFontLst>
    <p:embeddedFont>
      <p:font typeface="Roboto"/>
      <p:regular r:id="rId30"/>
      <p:bold r:id="rId31"/>
      <p:italic r:id="rId32"/>
      <p:boldItalic r:id="rId33"/>
    </p:embeddedFont>
    <p:embeddedFont>
      <p:font typeface="Constantia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8" roundtripDataSignature="AMtx7mgaynMe0YGe/0epPSAM3u+xf3rT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51C1634-2856-4429-A106-0FAF60F27331}">
  <a:tblStyle styleId="{351C1634-2856-4429-A106-0FAF60F2733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5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4.xml"/><Relationship Id="rId32" Type="http://schemas.openxmlformats.org/officeDocument/2006/relationships/font" Target="fonts/Roboto-italic.fntdata"/><Relationship Id="rId13" Type="http://schemas.openxmlformats.org/officeDocument/2006/relationships/slide" Target="slides/slide7.xml"/><Relationship Id="rId35" Type="http://schemas.openxmlformats.org/officeDocument/2006/relationships/font" Target="fonts/Constantia-bold.fntdata"/><Relationship Id="rId12" Type="http://schemas.openxmlformats.org/officeDocument/2006/relationships/slide" Target="slides/slide6.xml"/><Relationship Id="rId34" Type="http://schemas.openxmlformats.org/officeDocument/2006/relationships/font" Target="fonts/Constantia-regular.fntdata"/><Relationship Id="rId15" Type="http://schemas.openxmlformats.org/officeDocument/2006/relationships/slide" Target="slides/slide9.xml"/><Relationship Id="rId37" Type="http://schemas.openxmlformats.org/officeDocument/2006/relationships/font" Target="fonts/Constantia-boldItalic.fntdata"/><Relationship Id="rId14" Type="http://schemas.openxmlformats.org/officeDocument/2006/relationships/slide" Target="slides/slide8.xml"/><Relationship Id="rId36" Type="http://schemas.openxmlformats.org/officeDocument/2006/relationships/font" Target="fonts/Constantia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2b1ab040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2b1ab04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6954a0eb1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2f6954a0eb1_0_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f6954a0eb1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g2f6954a0eb1_0_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f6954a0eb1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g2f6954a0eb1_0_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6954a0eb1_1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g2f6954a0eb1_1_16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f6954a0eb1_1_3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g2f6954a0eb1_1_3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1" name="Google Shape;11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0"/>
          <p:cNvSpPr txBox="1"/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598088" y="3621217"/>
            <a:ext cx="82221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2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" name="Google Shape;21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21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2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" name="Google Shape;30;p2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2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23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6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52" name="Google Shape;52;p2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6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26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27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27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27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28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29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71" name="Google Shape;7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9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29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29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83" name="Google Shape;83;p31"/>
          <p:cNvSpPr txBox="1"/>
          <p:nvPr>
            <p:ph idx="1" type="body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4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39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79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4" name="Google Shape;84;p3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5" name="Google Shape;85;p31"/>
          <p:cNvSpPr txBox="1"/>
          <p:nvPr>
            <p:ph idx="11" type="ftr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86" name="Google Shape;86;p31"/>
          <p:cNvSpPr txBox="1"/>
          <p:nvPr>
            <p:ph idx="12" type="sldNum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54666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60431" y="6201587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open?id=1iUTRvtgK65fKnqCArkoeSafeBjYJ2XQw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open?id=13fXTGCj2HOB2KEiifXY3koHwAgMYRpJ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Relationship Id="rId4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type="ctrTitle"/>
          </p:nvPr>
        </p:nvSpPr>
        <p:spPr>
          <a:xfrm>
            <a:off x="250650" y="1669050"/>
            <a:ext cx="8642700" cy="17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私立光仁小學114學年度</a:t>
            </a: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學校日</a:t>
            </a:r>
            <a:endParaRPr i="0" sz="48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4200"/>
              <a:buFont typeface="Calibri"/>
              <a:buNone/>
            </a:pPr>
            <a:r>
              <a:rPr i="0" lang="zh-TW" sz="48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學務處宣導事項</a:t>
            </a:r>
            <a:endParaRPr i="0" sz="48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b1ab040f_0_0"/>
          <p:cNvSpPr txBox="1"/>
          <p:nvPr>
            <p:ph type="ctrTitle"/>
          </p:nvPr>
        </p:nvSpPr>
        <p:spPr>
          <a:xfrm>
            <a:off x="514325" y="140788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800">
                <a:latin typeface="DFKai-SB"/>
                <a:ea typeface="DFKai-SB"/>
                <a:cs typeface="DFKai-SB"/>
                <a:sym typeface="DFKai-SB"/>
              </a:rPr>
              <a:t>交通安全教育:</a:t>
            </a:r>
            <a:endParaRPr sz="9600"/>
          </a:p>
        </p:txBody>
      </p:sp>
      <p:sp>
        <p:nvSpPr>
          <p:cNvPr id="97" name="Google Shape;97;g382b1ab040f_0_0"/>
          <p:cNvSpPr txBox="1"/>
          <p:nvPr>
            <p:ph idx="1" type="subTitle"/>
          </p:nvPr>
        </p:nvSpPr>
        <p:spPr>
          <a:xfrm>
            <a:off x="371100" y="2180775"/>
            <a:ext cx="8772900" cy="34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遵守安全穿越道路六個步驟 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1.選擇安全地點:等待時退後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道路邊緣至少3大步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2.注意交通號誌:</a:t>
            </a:r>
            <a:r>
              <a:rPr lang="zh-TW" sz="2700">
                <a:latin typeface="DFKai-SB"/>
                <a:ea typeface="DFKai-SB"/>
                <a:cs typeface="DFKai-SB"/>
                <a:sym typeface="DFKai-SB"/>
              </a:rPr>
              <a:t>遵守紅燈停綠燈行，秒數不足不通行。</a:t>
            </a:r>
            <a:endParaRPr sz="27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3.觀察左右來車:先左看再右看再左看，也要往後看。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4.穿越時保持警覺:注意各種車輛的動向，避免分心。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5.快速通過:不奔跑、不嬉戲、不看手機。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6.留意轉彎車輛:注意轉彎車輛的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內輪差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，遠離大車。</a:t>
            </a:r>
            <a:endParaRPr sz="2800"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825" y="1353600"/>
            <a:ext cx="8664319" cy="53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9" name="Google Shape;10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1477311"/>
            <a:ext cx="8991600" cy="3539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900" y="1667575"/>
            <a:ext cx="8860201" cy="469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反毒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21" name="Google Shape;12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4378" y="1353600"/>
            <a:ext cx="5582946" cy="540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校園安全</a:t>
            </a:r>
            <a:r>
              <a:rPr lang="zh-TW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門禁管制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522800" y="1437700"/>
            <a:ext cx="8080800" cy="48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7：40前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到校低、中、高年級學生請請到光仁樓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104-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106教室。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早退須憑</a:t>
            </a:r>
            <a:r>
              <a:rPr b="0" i="0" lang="zh-TW" sz="3600" u="sng" cap="none" strike="noStrike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會辦單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，警衛確認放行。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物品註明班級、姓名後交警衛。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7"/>
          <p:cNvGraphicFramePr/>
          <p:nvPr/>
        </p:nvGraphicFramePr>
        <p:xfrm>
          <a:off x="152425" y="863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{351C1634-2856-4429-A106-0FAF60F27331}</a:tableStyleId>
              </a:tblPr>
              <a:tblGrid>
                <a:gridCol w="1804475"/>
                <a:gridCol w="1283625"/>
                <a:gridCol w="1531850"/>
                <a:gridCol w="522675"/>
                <a:gridCol w="899525"/>
                <a:gridCol w="2769900"/>
              </a:tblGrid>
              <a:tr h="1095175">
                <a:tc grid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b="1" lang="zh-TW" sz="29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臺北市私立光仁國民小學訪客到校/學生外出會辦單</a:t>
                      </a:r>
                      <a:endParaRPr sz="29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  <a:tr h="32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進出日期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姓名與聯絡電話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人數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來訪對象/班級/事由 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9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  月  日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上/下　午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時　分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姓名：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電話：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□與___________處室有約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□與___________老師有約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□參加班親會或親職講座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□學生因故需早退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□其它________________ 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處室或老師簽章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聯絡分機或電話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備註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</a:tr>
              <a:tr h="1609025">
                <a:tc gridSpan="6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附註：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-179705" lvl="0" marL="179705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1.</a:t>
                      </a:r>
                      <a:r>
                        <a:rPr b="1"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訪客會辦單</a:t>
                      </a: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請事前交給警衛備查，以利聯繫。訪客依規定換證、登記後，始得進入校園。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-179705" lvl="0" marL="179705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2.</a:t>
                      </a:r>
                      <a:r>
                        <a:rPr b="1"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學生因故需早退離校</a:t>
                      </a:r>
                      <a:r>
                        <a:rPr lang="zh-TW" sz="18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時，請導師填好此單後，由學生將此外出單交給警衛，確認接送人員身分後放行。如為家長以外人員來接，請以電話向導師查明後放行。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025" marL="730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 u="sng">
                <a:solidFill>
                  <a:srgbClr val="0000FF"/>
                </a:solidFill>
                <a:highlight>
                  <a:srgbClr val="FFFF00"/>
                </a:highlight>
                <a:latin typeface="DFKai-SB"/>
                <a:ea typeface="DFKai-SB"/>
                <a:cs typeface="DFKai-SB"/>
                <a:sym typeface="DFKai-S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行動通訊數位設備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「到校關機」。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自負保管之責。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未經允許不把玩、不使用。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放學離校後才開機。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乘車繫安全帶、乘機車戴安全帽。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接送區以校車優先，請家長禮讓。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請於上、下車前</a:t>
            </a:r>
            <a:r>
              <a:rPr b="0" i="0" lang="zh-TW" sz="3600" u="none" cap="none" strike="noStrike">
                <a:solidFill>
                  <a:srgbClr val="FFFF00"/>
                </a:solidFill>
                <a:latin typeface="DFKai-SB"/>
                <a:ea typeface="DFKai-SB"/>
                <a:cs typeface="DFKai-SB"/>
                <a:sym typeface="DFKai-SB"/>
              </a:rPr>
              <a:t>先準備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，上、下車迅速駛離家長接送區。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/>
          <p:nvPr>
            <p:ph type="ctrTitle"/>
          </p:nvPr>
        </p:nvSpPr>
        <p:spPr>
          <a:xfrm>
            <a:off x="460950" y="2450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交通安全</a:t>
            </a: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-2 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522800" y="1437700"/>
            <a:ext cx="8080800" cy="30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萬大路423巷上下學</a:t>
            </a:r>
            <a:r>
              <a:rPr b="0" i="0" lang="zh-TW" sz="36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禁止</a:t>
            </a: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迴轉。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公車站牌前後勿違規停車。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請善用普愛橋過馬路。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f6954a0eb1_0_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上、下學時間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56" name="Google Shape;156;g2f6954a0eb1_0_5"/>
          <p:cNvSpPr txBox="1"/>
          <p:nvPr>
            <p:ph idx="1" type="body"/>
          </p:nvPr>
        </p:nvSpPr>
        <p:spPr>
          <a:xfrm>
            <a:off x="1945800" y="2081325"/>
            <a:ext cx="74814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上學時間07：40~08：00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放學時間16：25~16：50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❖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課照放學17：50~18：10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f6954a0eb1_0_1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家長接送區1_光仁樓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g2f6954a0eb1_0_10"/>
          <p:cNvSpPr txBox="1"/>
          <p:nvPr>
            <p:ph idx="1" type="body"/>
          </p:nvPr>
        </p:nvSpPr>
        <p:spPr>
          <a:xfrm>
            <a:off x="1317025" y="1484775"/>
            <a:ext cx="7037700" cy="50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 lnSpcReduction="20000"/>
          </a:bodyPr>
          <a:lstStyle/>
          <a:p>
            <a:pPr indent="-342817" lvl="0" marL="342817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彩虹門(萬大路423巷15號)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817" lvl="0" marL="342817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開放時間：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07：20~08：00；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16：25~16：50；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17：50~18：10。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139617" lvl="0" marL="342817" rtl="0" algn="l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descr="https://lh4.googleusercontent.com/9zAC55MJjZPD0-Jj6j6_6RNkiasd-KLtY2VtU5EWxzcH1rPUy4aQ4eadCIbsmpwV8d1ztt_efph5VfGIaHUCc3x-M8YmKvDJtwJnwceeOgi4U3-dSpzeLKIH6Lshx5P1" id="163" name="Google Shape;163;g2f6954a0eb1_0_10"/>
          <p:cNvPicPr preferRelativeResize="0"/>
          <p:nvPr/>
        </p:nvPicPr>
        <p:blipFill rotWithShape="1">
          <a:blip r:embed="rId3">
            <a:alphaModFix/>
          </a:blip>
          <a:srcRect b="16800" l="0" r="0" t="-16800"/>
          <a:stretch/>
        </p:blipFill>
        <p:spPr>
          <a:xfrm>
            <a:off x="5190312" y="2254409"/>
            <a:ext cx="3496500" cy="26211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g2f6954a0eb1_0_10"/>
          <p:cNvGrpSpPr/>
          <p:nvPr/>
        </p:nvGrpSpPr>
        <p:grpSpPr>
          <a:xfrm>
            <a:off x="5855174" y="4875590"/>
            <a:ext cx="3175071" cy="1365965"/>
            <a:chOff x="5076056" y="5178978"/>
            <a:chExt cx="3672300" cy="1382836"/>
          </a:xfrm>
        </p:grpSpPr>
        <p:sp>
          <p:nvSpPr>
            <p:cNvPr id="165" name="Google Shape;165;g2f6954a0eb1_0_10"/>
            <p:cNvSpPr/>
            <p:nvPr/>
          </p:nvSpPr>
          <p:spPr>
            <a:xfrm>
              <a:off x="5076056" y="5977114"/>
              <a:ext cx="3672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zh-TW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b="1" i="0" lang="zh-TW" sz="36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彩虹門正門</a:t>
              </a:r>
              <a:endParaRPr b="0" i="0" sz="36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66" name="Google Shape;166;g2f6954a0eb1_0_10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fmla="val 50000" name="adj1"/>
                <a:gd fmla="val 57559" name="adj2"/>
              </a:avLst>
            </a:prstGeom>
            <a:solidFill>
              <a:srgbClr val="FF0000"/>
            </a:solidFill>
            <a:ln cap="flat" cmpd="sng" w="25400">
              <a:solidFill>
                <a:srgbClr val="E010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f6954a0eb1_0_1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家長接送區2_博愛樓側門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2" name="Google Shape;172;g2f6954a0eb1_0_19"/>
          <p:cNvSpPr txBox="1"/>
          <p:nvPr>
            <p:ph idx="1" type="body"/>
          </p:nvPr>
        </p:nvSpPr>
        <p:spPr>
          <a:xfrm>
            <a:off x="457200" y="1935480"/>
            <a:ext cx="8229600" cy="43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-342817" lvl="0" marL="342817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07：20~08：00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descr="https://lh4.googleusercontent.com/ZL7I8U9A3c8gyEuJHuH8kufCvM7xTXvdzJ23kizrxCeKWFXClze7nWD2jbdOw45LtICxbPft8wz6B8rcoricFxyA_s3MgKB0kWjGn8BKzH7CtZkw68OupZumXWq1EQoC" id="173" name="Google Shape;173;g2f6954a0eb1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726291"/>
            <a:ext cx="3930664" cy="2946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g2f6954a0eb1_0_19"/>
          <p:cNvGrpSpPr/>
          <p:nvPr/>
        </p:nvGrpSpPr>
        <p:grpSpPr>
          <a:xfrm>
            <a:off x="4761656" y="4159861"/>
            <a:ext cx="2715600" cy="1382836"/>
            <a:chOff x="4884948" y="5178978"/>
            <a:chExt cx="2715600" cy="1382836"/>
          </a:xfrm>
        </p:grpSpPr>
        <p:sp>
          <p:nvSpPr>
            <p:cNvPr id="175" name="Google Shape;175;g2f6954a0eb1_0_19"/>
            <p:cNvSpPr/>
            <p:nvPr/>
          </p:nvSpPr>
          <p:spPr>
            <a:xfrm>
              <a:off x="4884948" y="5977114"/>
              <a:ext cx="27156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zh-TW" sz="36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博愛樓側門</a:t>
              </a:r>
              <a:endParaRPr b="0" i="0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76" name="Google Shape;176;g2f6954a0eb1_0_19"/>
            <p:cNvSpPr/>
            <p:nvPr/>
          </p:nvSpPr>
          <p:spPr>
            <a:xfrm>
              <a:off x="5702678" y="5178978"/>
              <a:ext cx="540000" cy="789000"/>
            </a:xfrm>
            <a:prstGeom prst="upArrow">
              <a:avLst>
                <a:gd fmla="val 50000" name="adj1"/>
                <a:gd fmla="val 57559" name="adj2"/>
              </a:avLst>
            </a:prstGeom>
            <a:solidFill>
              <a:srgbClr val="FF0000"/>
            </a:solidFill>
            <a:ln cap="flat" cmpd="sng" w="25400">
              <a:solidFill>
                <a:srgbClr val="E010A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f6954a0eb1_1_16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家長接送區3_博愛樓正門</a:t>
            </a:r>
            <a:endParaRPr sz="3959">
              <a:solidFill>
                <a:schemeClr val="lt1"/>
              </a:solidFill>
            </a:endParaRPr>
          </a:p>
        </p:txBody>
      </p:sp>
      <p:sp>
        <p:nvSpPr>
          <p:cNvPr id="182" name="Google Shape;182;g2f6954a0eb1_1_165"/>
          <p:cNvSpPr txBox="1"/>
          <p:nvPr>
            <p:ph idx="1" type="body"/>
          </p:nvPr>
        </p:nvSpPr>
        <p:spPr>
          <a:xfrm>
            <a:off x="1403650" y="1769800"/>
            <a:ext cx="7157100" cy="4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-342817" lvl="0" marL="342817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博愛樓正門(萬大路423巷28弄)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817" lvl="0" marL="342817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FKai-SB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開放時間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16：25~16：40</a:t>
            </a:r>
            <a:endParaRPr b="0" sz="36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descr="https://lh5.googleusercontent.com/0cADPJ8PjvsWvBCf1KU7mG5q1HdP-_w1Bhnbnl2_D9aMfNo97OP3zVVx5k8p7DmRa0HHsYfpDOGNlL2V5Qn-Eue5LXDaQngJkffbDSdhLZ6MMgGFobf4WyYVUw__nXYL" id="183" name="Google Shape;183;g2f6954a0eb1_1_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6348" y="2583435"/>
            <a:ext cx="3754412" cy="281453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f6954a0eb1_1_165"/>
          <p:cNvSpPr/>
          <p:nvPr/>
        </p:nvSpPr>
        <p:spPr>
          <a:xfrm>
            <a:off x="6325200" y="6273300"/>
            <a:ext cx="26211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博愛樓正門</a:t>
            </a:r>
            <a:endParaRPr b="1" i="0" sz="36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5" name="Google Shape;185;g2f6954a0eb1_1_165"/>
          <p:cNvSpPr/>
          <p:nvPr/>
        </p:nvSpPr>
        <p:spPr>
          <a:xfrm>
            <a:off x="6325195" y="5441139"/>
            <a:ext cx="540000" cy="789000"/>
          </a:xfrm>
          <a:prstGeom prst="upArrow">
            <a:avLst>
              <a:gd fmla="val 50000" name="adj1"/>
              <a:gd fmla="val 57559" name="adj2"/>
            </a:avLst>
          </a:prstGeom>
          <a:solidFill>
            <a:srgbClr val="FF0000"/>
          </a:solidFill>
          <a:ln cap="flat" cmpd="sng" w="25400">
            <a:solidFill>
              <a:srgbClr val="E010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f6954a0eb1_1_313"/>
          <p:cNvSpPr txBox="1"/>
          <p:nvPr>
            <p:ph type="title"/>
          </p:nvPr>
        </p:nvSpPr>
        <p:spPr>
          <a:xfrm>
            <a:off x="553475" y="296052"/>
            <a:ext cx="75813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Arial"/>
              <a:buNone/>
            </a:pPr>
            <a:r>
              <a:rPr lang="zh-TW" sz="3959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攜帶物品注意事項</a:t>
            </a:r>
            <a:endParaRPr sz="3959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91" name="Google Shape;191;g2f6954a0eb1_1_313"/>
          <p:cNvSpPr txBox="1"/>
          <p:nvPr>
            <p:ph idx="1" type="body"/>
          </p:nvPr>
        </p:nvSpPr>
        <p:spPr>
          <a:xfrm>
            <a:off x="1413275" y="1780801"/>
            <a:ext cx="72735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-361352" lvl="0" marL="342817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92"/>
              <a:buChar char="•"/>
            </a:pPr>
            <a:r>
              <a:rPr b="0"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校服用品書寫姓名(姓名貼)</a:t>
            </a:r>
            <a:r>
              <a:rPr b="0" lang="zh-TW" sz="36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0" sz="3600"/>
          </a:p>
        </p:txBody>
      </p:sp>
      <p:pic>
        <p:nvPicPr>
          <p:cNvPr descr="https://lh6.googleusercontent.com/ahkeuuV3nyj3iQBvy-VeOxiJIU6n5xuf5MMRi3COkk-TID1O13wl_I9C2qmH1lqmVpEN--36JC7GQBtAzFgmc4n13M7FWrYtgOU_TPVBTle-ZiOOwiBbyw5o7Em4aFk6" id="192" name="Google Shape;192;g2f6954a0eb1_1_3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257" y="2645615"/>
            <a:ext cx="3024336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ele5k5mhNOJ7nMpKgUWYNXidpUWt9h3sRWv4Jo0Dzb9RTrpT5fII89QV2OAONOi1uFihsJNigwPfgRNvpo_pwGHue_S19sRAgJSby45-z71HeiZquX-40CuEoInt7q0Z" id="193" name="Google Shape;193;g2f6954a0eb1_1_3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8500" y="2645616"/>
            <a:ext cx="161773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Wuj7PocaOtavujGQ1KEQOMxqPvIAfGVspWhF02zNnlK7iFrY9YG2GwJ9cuWJ1cruSq5gzgDz7zyhcM25XHae8zz_DJz7u3tO4t_eUzqVSpS60ClfRZYWnDrKR5iix85h" id="194" name="Google Shape;194;g2f6954a0eb1_1_3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9891" y="2645616"/>
            <a:ext cx="2416149" cy="245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防疫宣導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0" name="Google Shape;200;p12"/>
          <p:cNvSpPr txBox="1"/>
          <p:nvPr/>
        </p:nvSpPr>
        <p:spPr>
          <a:xfrm>
            <a:off x="294200" y="1437700"/>
            <a:ext cx="4963800" cy="50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每天定期量體溫，發燒不得進入校園。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b="0" i="0" lang="zh-TW" sz="3600" u="none" cap="none" strike="noStrike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養成洗手及運動的習慣。</a:t>
            </a:r>
            <a:endParaRPr b="0" i="0" sz="3600" u="none" cap="none" strike="noStrike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攜帶手帕。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4050" y="1353588"/>
            <a:ext cx="3581198" cy="510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/>
          <p:nvPr>
            <p:ph type="ctrTitle"/>
          </p:nvPr>
        </p:nvSpPr>
        <p:spPr>
          <a:xfrm>
            <a:off x="460950" y="882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4800">
                <a:latin typeface="DFKai-SB"/>
                <a:ea typeface="DFKai-SB"/>
                <a:cs typeface="DFKai-SB"/>
                <a:sym typeface="DFKai-SB"/>
              </a:rPr>
              <a:t>衛生宣導~登革熱、腸病毒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7" name="Google Shape;207;p13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7321" l="0" r="0" t="0"/>
          <a:stretch/>
        </p:blipFill>
        <p:spPr>
          <a:xfrm>
            <a:off x="4953850" y="1399051"/>
            <a:ext cx="4087500" cy="53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0950" y="1399075"/>
            <a:ext cx="3817526" cy="534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"/>
          <p:cNvSpPr txBox="1"/>
          <p:nvPr>
            <p:ph type="ctrTitle"/>
          </p:nvPr>
        </p:nvSpPr>
        <p:spPr>
          <a:xfrm>
            <a:off x="598100" y="2351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50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防溺宣導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4" name="Google Shape;214;p14"/>
          <p:cNvSpPr txBox="1"/>
          <p:nvPr/>
        </p:nvSpPr>
        <p:spPr>
          <a:xfrm>
            <a:off x="522800" y="1437700"/>
            <a:ext cx="80808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2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1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74" y="1437700"/>
            <a:ext cx="7441500" cy="52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"/>
          <p:cNvSpPr txBox="1"/>
          <p:nvPr>
            <p:ph type="ctrTitle"/>
          </p:nvPr>
        </p:nvSpPr>
        <p:spPr>
          <a:xfrm>
            <a:off x="598100" y="41278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書包減重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21" name="Google Shape;221;p15"/>
          <p:cNvSpPr txBox="1"/>
          <p:nvPr>
            <p:ph idx="1" type="subTitle"/>
          </p:nvPr>
        </p:nvSpPr>
        <p:spPr>
          <a:xfrm>
            <a:off x="598100" y="1917300"/>
            <a:ext cx="82221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體重八分之一。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睡前整理書包，養成管理私人物品好習慣。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❖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善用教室置物櫃。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>
            <p:ph type="ctrTitle"/>
          </p:nvPr>
        </p:nvSpPr>
        <p:spPr>
          <a:xfrm>
            <a:off x="598100" y="479325"/>
            <a:ext cx="8222100" cy="92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護眼密碼-</a:t>
            </a: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853240幫我刪惡視力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7" name="Google Shape;227;p16"/>
          <p:cNvSpPr txBox="1"/>
          <p:nvPr>
            <p:ph idx="1" type="subTitle"/>
          </p:nvPr>
        </p:nvSpPr>
        <p:spPr>
          <a:xfrm>
            <a:off x="598100" y="1401288"/>
            <a:ext cx="8222100" cy="52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8—睡滿「8」小時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5—天天「5」蔬果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3—坐姿「3」直角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2—戶外「2」小時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4—避免「4」光害(電腦、電視、手機、平板電腦）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FKai-SB"/>
              <a:buChar char="●"/>
            </a:pPr>
            <a:r>
              <a:rPr lang="zh-TW" sz="3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0—「3010」：用眼30分鐘，休息10分鐘。</a:t>
            </a:r>
            <a:endParaRPr sz="3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"/>
          <p:cNvSpPr txBox="1"/>
          <p:nvPr>
            <p:ph type="ctrTitle"/>
          </p:nvPr>
        </p:nvSpPr>
        <p:spPr>
          <a:xfrm>
            <a:off x="460950" y="217438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代轉達家長會訊息</a:t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33" name="Google Shape;233;p17"/>
          <p:cNvSpPr txBox="1"/>
          <p:nvPr>
            <p:ph idx="1" type="subTitle"/>
          </p:nvPr>
        </p:nvSpPr>
        <p:spPr>
          <a:xfrm>
            <a:off x="356525" y="1509775"/>
            <a:ext cx="8672100" cy="43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t/>
            </a:r>
            <a:endParaRPr sz="48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t/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libri"/>
              <a:buNone/>
            </a:pPr>
            <a:r>
              <a:rPr lang="zh-TW" sz="46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(9/6學校日選舉班級家長代表)。</a:t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t/>
            </a:r>
            <a:endParaRPr sz="4600">
              <a:solidFill>
                <a:srgbClr val="FFFF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alibri"/>
              <a:buNone/>
            </a:pPr>
            <a:r>
              <a:rPr lang="zh-TW" sz="4100">
                <a:solidFill>
                  <a:srgbClr val="FFFFFF"/>
                </a:solidFill>
                <a:latin typeface="DFKai-SB"/>
                <a:ea typeface="DFKai-SB"/>
                <a:cs typeface="DFKai-SB"/>
                <a:sym typeface="DFKai-SB"/>
              </a:rPr>
              <a:t>會員大會暫訂114/9/17(三)09：00。</a:t>
            </a:r>
            <a:r>
              <a:rPr lang="zh-TW" sz="2900">
                <a:latin typeface="Arial"/>
                <a:ea typeface="Arial"/>
                <a:cs typeface="Arial"/>
                <a:sym typeface="Arial"/>
              </a:rPr>
              <a:t> </a:t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1500" y="5215125"/>
            <a:ext cx="1755800" cy="142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"/>
          <p:cNvSpPr txBox="1"/>
          <p:nvPr>
            <p:ph type="ctrTitle"/>
          </p:nvPr>
        </p:nvSpPr>
        <p:spPr>
          <a:xfrm>
            <a:off x="598100" y="236696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zh-TW" sz="6000">
                <a:latin typeface="DFKai-SB"/>
                <a:ea typeface="DFKai-SB"/>
                <a:cs typeface="DFKai-SB"/>
                <a:sym typeface="DFKai-SB"/>
              </a:rPr>
              <a:t>感謝協助</a:t>
            </a:r>
            <a:endParaRPr sz="6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0" name="Google Shape;240;p18"/>
          <p:cNvSpPr txBox="1"/>
          <p:nvPr>
            <p:ph idx="1" type="subTitle"/>
          </p:nvPr>
        </p:nvSpPr>
        <p:spPr>
          <a:xfrm>
            <a:off x="598100" y="3621233"/>
            <a:ext cx="8222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zh-TW" sz="3600">
                <a:latin typeface="DFKai-SB"/>
                <a:ea typeface="DFKai-SB"/>
                <a:cs typeface="DFKai-SB"/>
                <a:sym typeface="DFKai-SB"/>
              </a:rPr>
              <a:t>光仁小學學務處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